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91" r:id="rId3"/>
    <p:sldId id="290" r:id="rId4"/>
    <p:sldId id="312" r:id="rId5"/>
    <p:sldId id="260" r:id="rId6"/>
    <p:sldId id="292" r:id="rId7"/>
    <p:sldId id="293" r:id="rId8"/>
    <p:sldId id="261" r:id="rId9"/>
    <p:sldId id="294" r:id="rId10"/>
    <p:sldId id="262" r:id="rId11"/>
    <p:sldId id="263" r:id="rId12"/>
    <p:sldId id="319" r:id="rId13"/>
    <p:sldId id="320" r:id="rId14"/>
    <p:sldId id="265" r:id="rId15"/>
    <p:sldId id="266" r:id="rId16"/>
    <p:sldId id="321" r:id="rId17"/>
    <p:sldId id="322" r:id="rId18"/>
    <p:sldId id="323" r:id="rId19"/>
    <p:sldId id="324" r:id="rId20"/>
    <p:sldId id="295" r:id="rId21"/>
    <p:sldId id="325" r:id="rId22"/>
    <p:sldId id="326" r:id="rId23"/>
    <p:sldId id="296" r:id="rId24"/>
    <p:sldId id="268" r:id="rId25"/>
    <p:sldId id="297" r:id="rId26"/>
    <p:sldId id="269" r:id="rId27"/>
    <p:sldId id="298" r:id="rId28"/>
    <p:sldId id="329" r:id="rId29"/>
    <p:sldId id="317" r:id="rId30"/>
    <p:sldId id="318" r:id="rId31"/>
    <p:sldId id="316" r:id="rId32"/>
    <p:sldId id="299" r:id="rId33"/>
    <p:sldId id="300" r:id="rId34"/>
    <p:sldId id="301" r:id="rId35"/>
    <p:sldId id="302" r:id="rId36"/>
    <p:sldId id="289" r:id="rId37"/>
    <p:sldId id="327" r:id="rId38"/>
    <p:sldId id="328" r:id="rId39"/>
    <p:sldId id="272" r:id="rId40"/>
    <p:sldId id="303" r:id="rId41"/>
    <p:sldId id="330" r:id="rId42"/>
    <p:sldId id="304" r:id="rId43"/>
    <p:sldId id="305" r:id="rId44"/>
    <p:sldId id="276" r:id="rId45"/>
    <p:sldId id="331" r:id="rId46"/>
    <p:sldId id="332" r:id="rId47"/>
    <p:sldId id="333" r:id="rId48"/>
    <p:sldId id="277" r:id="rId49"/>
    <p:sldId id="334" r:id="rId50"/>
    <p:sldId id="278" r:id="rId51"/>
    <p:sldId id="281" r:id="rId52"/>
    <p:sldId id="282" r:id="rId53"/>
    <p:sldId id="335" r:id="rId54"/>
    <p:sldId id="283" r:id="rId55"/>
    <p:sldId id="336" r:id="rId56"/>
    <p:sldId id="284" r:id="rId57"/>
    <p:sldId id="337" r:id="rId58"/>
    <p:sldId id="285" r:id="rId59"/>
    <p:sldId id="306" r:id="rId60"/>
    <p:sldId id="307" r:id="rId61"/>
    <p:sldId id="313" r:id="rId62"/>
    <p:sldId id="314" r:id="rId63"/>
    <p:sldId id="308" r:id="rId64"/>
    <p:sldId id="309" r:id="rId65"/>
    <p:sldId id="338" r:id="rId66"/>
    <p:sldId id="339" r:id="rId67"/>
    <p:sldId id="310" r:id="rId68"/>
    <p:sldId id="311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28" y="-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B8D-6BFC-4A55-8A87-70F1D8D424CD}" type="datetimeFigureOut">
              <a:rPr lang="en-GB" smtClean="0"/>
              <a:pPr/>
              <a:t>6/3/11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63D962A-B6CC-4911-BC3E-0BB6DA32541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B8D-6BFC-4A55-8A87-70F1D8D424CD}" type="datetimeFigureOut">
              <a:rPr lang="en-GB" smtClean="0"/>
              <a:pPr/>
              <a:t>6/3/11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962A-B6CC-4911-BC3E-0BB6DA3254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B8D-6BFC-4A55-8A87-70F1D8D424CD}" type="datetimeFigureOut">
              <a:rPr lang="en-GB" smtClean="0"/>
              <a:pPr/>
              <a:t>6/3/11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962A-B6CC-4911-BC3E-0BB6DA3254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B8D-6BFC-4A55-8A87-70F1D8D424CD}" type="datetimeFigureOut">
              <a:rPr lang="en-GB" smtClean="0"/>
              <a:pPr/>
              <a:t>6/3/11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962A-B6CC-4911-BC3E-0BB6DA32541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B8D-6BFC-4A55-8A87-70F1D8D424CD}" type="datetimeFigureOut">
              <a:rPr lang="en-GB" smtClean="0"/>
              <a:pPr/>
              <a:t>6/3/11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63D962A-B6CC-4911-BC3E-0BB6DA3254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B8D-6BFC-4A55-8A87-70F1D8D424CD}" type="datetimeFigureOut">
              <a:rPr lang="en-GB" smtClean="0"/>
              <a:pPr/>
              <a:t>6/3/11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962A-B6CC-4911-BC3E-0BB6DA32541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B8D-6BFC-4A55-8A87-70F1D8D424CD}" type="datetimeFigureOut">
              <a:rPr lang="en-GB" smtClean="0"/>
              <a:pPr/>
              <a:t>6/3/11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962A-B6CC-4911-BC3E-0BB6DA32541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B8D-6BFC-4A55-8A87-70F1D8D424CD}" type="datetimeFigureOut">
              <a:rPr lang="en-GB" smtClean="0"/>
              <a:pPr/>
              <a:t>6/3/11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962A-B6CC-4911-BC3E-0BB6DA3254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B8D-6BFC-4A55-8A87-70F1D8D424CD}" type="datetimeFigureOut">
              <a:rPr lang="en-GB" smtClean="0"/>
              <a:pPr/>
              <a:t>6/3/11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962A-B6CC-4911-BC3E-0BB6DA3254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B8D-6BFC-4A55-8A87-70F1D8D424CD}" type="datetimeFigureOut">
              <a:rPr lang="en-GB" smtClean="0"/>
              <a:pPr/>
              <a:t>6/3/11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962A-B6CC-4911-BC3E-0BB6DA32541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B8D-6BFC-4A55-8A87-70F1D8D424CD}" type="datetimeFigureOut">
              <a:rPr lang="en-GB" smtClean="0"/>
              <a:pPr/>
              <a:t>6/3/11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63D962A-B6CC-4911-BC3E-0BB6DA32541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A38FB8D-6BFC-4A55-8A87-70F1D8D424CD}" type="datetimeFigureOut">
              <a:rPr lang="en-GB" smtClean="0"/>
              <a:pPr/>
              <a:t>6/3/11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63D962A-B6CC-4911-BC3E-0BB6DA32541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lrs.research.um.edu.mt/" TargetMode="External"/><Relationship Id="rId3" Type="http://schemas.openxmlformats.org/officeDocument/2006/relationships/hyperlink" Target="mailto:mlrs.request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lrs.request@gmail.com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416424"/>
            <a:ext cx="7992888" cy="1956792"/>
          </a:xfrm>
        </p:spPr>
        <p:txBody>
          <a:bodyPr>
            <a:normAutofit/>
          </a:bodyPr>
          <a:lstStyle/>
          <a:p>
            <a:r>
              <a:rPr lang="mt-MT" dirty="0" smtClean="0"/>
              <a:t>Claudia Borg, Institute of Linguistics</a:t>
            </a:r>
          </a:p>
          <a:p>
            <a:r>
              <a:rPr lang="mt-MT" dirty="0" smtClean="0"/>
              <a:t>Ray Fabri, Institute of Linguistics</a:t>
            </a:r>
          </a:p>
          <a:p>
            <a:r>
              <a:rPr lang="mt-MT" dirty="0" smtClean="0"/>
              <a:t>Albert Gatt, Institute of Linguistics</a:t>
            </a:r>
          </a:p>
          <a:p>
            <a:r>
              <a:rPr lang="mt-MT" dirty="0" smtClean="0"/>
              <a:t>Mike Rosner, Department of Intelligent Computer Systems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mt-MT" dirty="0" smtClean="0"/>
              <a:t>Maltese in the digital age</a:t>
            </a:r>
            <a:br>
              <a:rPr lang="mt-MT" dirty="0" smtClean="0"/>
            </a:br>
            <a:r>
              <a:rPr lang="mt-MT" dirty="0" smtClean="0"/>
              <a:t>Developing electronic resources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Is that enough?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 lnSpcReduction="10000"/>
          </a:bodyPr>
          <a:lstStyle/>
          <a:p>
            <a:r>
              <a:rPr lang="mt-MT" dirty="0" smtClean="0"/>
              <a:t>The short answer: depends on what you want to do!</a:t>
            </a:r>
          </a:p>
          <a:p>
            <a:pPr lvl="1"/>
            <a:endParaRPr lang="mt-MT" dirty="0" smtClean="0"/>
          </a:p>
          <a:p>
            <a:r>
              <a:rPr lang="mt-MT" dirty="0" smtClean="0"/>
              <a:t>Examples:</a:t>
            </a:r>
          </a:p>
          <a:p>
            <a:pPr lvl="1"/>
            <a:r>
              <a:rPr lang="mt-MT" dirty="0" smtClean="0"/>
              <a:t>Word frequency distributions behave oddly: few giants, many midgets. The more texts we have, the more likely we are to be able to represent a larger segment of Maltese vocabulary.</a:t>
            </a:r>
          </a:p>
          <a:p>
            <a:pPr lvl="1"/>
            <a:r>
              <a:rPr lang="mt-MT" dirty="0" smtClean="0"/>
              <a:t>Statistical NLP systems need huge amounts of texts to be trained.</a:t>
            </a:r>
          </a:p>
          <a:p>
            <a:endParaRPr lang="mt-MT" dirty="0" smtClean="0"/>
          </a:p>
          <a:p>
            <a:r>
              <a:rPr lang="mt-MT" dirty="0" smtClean="0"/>
              <a:t>The corpus is being continuously expanded. We especially want to expand on the “smaller” categories: academic, literature...</a:t>
            </a:r>
          </a:p>
          <a:p>
            <a:endParaRPr lang="mt-M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How the corpus is built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060848"/>
            <a:ext cx="244827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mt-MT" b="1" dirty="0" smtClean="0">
                <a:solidFill>
                  <a:schemeClr val="accent1"/>
                </a:solidFill>
              </a:rPr>
              <a:t>Original source texts</a:t>
            </a:r>
            <a:endParaRPr lang="mt-MT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mt-MT" dirty="0" smtClean="0">
                <a:latin typeface="Calibri" pitchFamily="34" charset="0"/>
                <a:cs typeface="Calibri" pitchFamily="34" charset="0"/>
              </a:rPr>
              <a:t> web pages</a:t>
            </a:r>
          </a:p>
          <a:p>
            <a:pPr>
              <a:buFont typeface="Arial" charset="0"/>
              <a:buChar char="•"/>
            </a:pPr>
            <a:r>
              <a:rPr lang="mt-MT" dirty="0" smtClean="0">
                <a:latin typeface="Calibri" pitchFamily="34" charset="0"/>
                <a:cs typeface="Calibri" pitchFamily="34" charset="0"/>
              </a:rPr>
              <a:t> documents (text, word, pdf etc)</a:t>
            </a:r>
          </a:p>
          <a:p>
            <a:pPr>
              <a:buFont typeface="Arial" charset="0"/>
              <a:buChar char="•"/>
            </a:pPr>
            <a:r>
              <a:rPr lang="mt-MT" dirty="0">
                <a:latin typeface="Calibri" pitchFamily="34" charset="0"/>
                <a:cs typeface="Calibri" pitchFamily="34" charset="0"/>
              </a:rPr>
              <a:t> </a:t>
            </a:r>
            <a:r>
              <a:rPr lang="mt-MT" dirty="0" smtClean="0">
                <a:latin typeface="Calibri" pitchFamily="34" charset="0"/>
                <a:cs typeface="Calibri" pitchFamily="34" charset="0"/>
              </a:rPr>
              <a:t>...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How the corpus is built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060848"/>
            <a:ext cx="244827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mt-MT" b="1" dirty="0" smtClean="0">
                <a:solidFill>
                  <a:schemeClr val="accent1"/>
                </a:solidFill>
              </a:rPr>
              <a:t>Original source texts</a:t>
            </a:r>
            <a:endParaRPr lang="mt-MT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mt-MT" dirty="0" smtClean="0">
                <a:latin typeface="Calibri" pitchFamily="34" charset="0"/>
                <a:cs typeface="Calibri" pitchFamily="34" charset="0"/>
              </a:rPr>
              <a:t> web pages</a:t>
            </a:r>
          </a:p>
          <a:p>
            <a:pPr>
              <a:buFont typeface="Arial" charset="0"/>
              <a:buChar char="•"/>
            </a:pPr>
            <a:r>
              <a:rPr lang="mt-MT" dirty="0" smtClean="0">
                <a:latin typeface="Calibri" pitchFamily="34" charset="0"/>
                <a:cs typeface="Calibri" pitchFamily="34" charset="0"/>
              </a:rPr>
              <a:t> documents (text, word, pdf etc)</a:t>
            </a:r>
          </a:p>
          <a:p>
            <a:pPr>
              <a:buFont typeface="Arial" charset="0"/>
              <a:buChar char="•"/>
            </a:pPr>
            <a:r>
              <a:rPr lang="mt-MT" dirty="0">
                <a:latin typeface="Calibri" pitchFamily="34" charset="0"/>
                <a:cs typeface="Calibri" pitchFamily="34" charset="0"/>
              </a:rPr>
              <a:t> </a:t>
            </a:r>
            <a:r>
              <a:rPr lang="mt-MT" dirty="0" smtClean="0">
                <a:latin typeface="Calibri" pitchFamily="34" charset="0"/>
                <a:cs typeface="Calibri" pitchFamily="34" charset="0"/>
              </a:rPr>
              <a:t>...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87824" y="2636912"/>
            <a:ext cx="14401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499992" y="2060848"/>
            <a:ext cx="331236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mt-MT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Automatic processing</a:t>
            </a:r>
          </a:p>
          <a:p>
            <a:pPr>
              <a:buFont typeface="Arial" charset="0"/>
              <a:buChar char="•"/>
            </a:pPr>
            <a:r>
              <a:rPr lang="mt-MT" dirty="0" smtClean="0">
                <a:latin typeface="Calibri" pitchFamily="34" charset="0"/>
                <a:cs typeface="Calibri" pitchFamily="34" charset="0"/>
              </a:rPr>
              <a:t>Text extraction</a:t>
            </a:r>
          </a:p>
          <a:p>
            <a:pPr>
              <a:buFont typeface="Arial" charset="0"/>
              <a:buChar char="•"/>
            </a:pPr>
            <a:r>
              <a:rPr lang="mt-MT" dirty="0" smtClean="0">
                <a:latin typeface="Calibri" pitchFamily="34" charset="0"/>
                <a:cs typeface="Calibri" pitchFamily="34" charset="0"/>
              </a:rPr>
              <a:t> Paragraph splitting</a:t>
            </a:r>
          </a:p>
          <a:p>
            <a:pPr>
              <a:buFont typeface="Arial" charset="0"/>
              <a:buChar char="•"/>
            </a:pPr>
            <a:r>
              <a:rPr lang="mt-MT" dirty="0" smtClean="0">
                <a:latin typeface="Calibri" pitchFamily="34" charset="0"/>
                <a:cs typeface="Calibri" pitchFamily="34" charset="0"/>
              </a:rPr>
              <a:t>Sentence splitting</a:t>
            </a:r>
          </a:p>
          <a:p>
            <a:pPr>
              <a:buFont typeface="Arial" charset="0"/>
              <a:buChar char="•"/>
            </a:pPr>
            <a:r>
              <a:rPr lang="mt-MT" dirty="0" smtClean="0">
                <a:latin typeface="Calibri" pitchFamily="34" charset="0"/>
                <a:cs typeface="Calibri" pitchFamily="34" charset="0"/>
              </a:rPr>
              <a:t>Tokenisation</a:t>
            </a:r>
          </a:p>
          <a:p>
            <a:pPr>
              <a:buFont typeface="Arial" charset="0"/>
              <a:buChar char="•"/>
            </a:pPr>
            <a:r>
              <a:rPr lang="mt-MT" dirty="0" smtClean="0">
                <a:latin typeface="Calibri" pitchFamily="34" charset="0"/>
                <a:cs typeface="Calibri" pitchFamily="34" charset="0"/>
              </a:rPr>
              <a:t>(Linguistic annotation)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How the corpus is built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060848"/>
            <a:ext cx="244827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mt-MT" b="1" dirty="0" smtClean="0">
                <a:solidFill>
                  <a:schemeClr val="accent1"/>
                </a:solidFill>
              </a:rPr>
              <a:t>Original source texts</a:t>
            </a:r>
            <a:endParaRPr lang="mt-MT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mt-MT" dirty="0" smtClean="0">
                <a:latin typeface="Calibri" pitchFamily="34" charset="0"/>
                <a:cs typeface="Calibri" pitchFamily="34" charset="0"/>
              </a:rPr>
              <a:t> web pages</a:t>
            </a:r>
          </a:p>
          <a:p>
            <a:pPr>
              <a:buFont typeface="Arial" charset="0"/>
              <a:buChar char="•"/>
            </a:pPr>
            <a:r>
              <a:rPr lang="mt-MT" dirty="0" smtClean="0">
                <a:latin typeface="Calibri" pitchFamily="34" charset="0"/>
                <a:cs typeface="Calibri" pitchFamily="34" charset="0"/>
              </a:rPr>
              <a:t> documents (text, word, pdf etc)</a:t>
            </a:r>
          </a:p>
          <a:p>
            <a:pPr>
              <a:buFont typeface="Arial" charset="0"/>
              <a:buChar char="•"/>
            </a:pPr>
            <a:r>
              <a:rPr lang="mt-MT" dirty="0">
                <a:latin typeface="Calibri" pitchFamily="34" charset="0"/>
                <a:cs typeface="Calibri" pitchFamily="34" charset="0"/>
              </a:rPr>
              <a:t> </a:t>
            </a:r>
            <a:r>
              <a:rPr lang="mt-MT" dirty="0" smtClean="0">
                <a:latin typeface="Calibri" pitchFamily="34" charset="0"/>
                <a:cs typeface="Calibri" pitchFamily="34" charset="0"/>
              </a:rPr>
              <a:t>...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87824" y="2636912"/>
            <a:ext cx="14401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499992" y="2060848"/>
            <a:ext cx="331236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mt-MT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Automatic processing</a:t>
            </a:r>
          </a:p>
          <a:p>
            <a:pPr>
              <a:buFont typeface="Arial" charset="0"/>
              <a:buChar char="•"/>
            </a:pPr>
            <a:r>
              <a:rPr lang="mt-MT" dirty="0" smtClean="0">
                <a:latin typeface="Calibri" pitchFamily="34" charset="0"/>
                <a:cs typeface="Calibri" pitchFamily="34" charset="0"/>
              </a:rPr>
              <a:t>Text extraction</a:t>
            </a:r>
          </a:p>
          <a:p>
            <a:pPr>
              <a:buFont typeface="Arial" charset="0"/>
              <a:buChar char="•"/>
            </a:pPr>
            <a:r>
              <a:rPr lang="mt-MT" dirty="0" smtClean="0">
                <a:latin typeface="Calibri" pitchFamily="34" charset="0"/>
                <a:cs typeface="Calibri" pitchFamily="34" charset="0"/>
              </a:rPr>
              <a:t> Paragraph splitting</a:t>
            </a:r>
          </a:p>
          <a:p>
            <a:pPr>
              <a:buFont typeface="Arial" charset="0"/>
              <a:buChar char="•"/>
            </a:pPr>
            <a:r>
              <a:rPr lang="mt-MT" dirty="0" smtClean="0">
                <a:latin typeface="Calibri" pitchFamily="34" charset="0"/>
                <a:cs typeface="Calibri" pitchFamily="34" charset="0"/>
              </a:rPr>
              <a:t>Sentence splitting</a:t>
            </a:r>
          </a:p>
          <a:p>
            <a:pPr>
              <a:buFont typeface="Arial" charset="0"/>
              <a:buChar char="•"/>
            </a:pPr>
            <a:r>
              <a:rPr lang="mt-MT" dirty="0" smtClean="0">
                <a:latin typeface="Calibri" pitchFamily="34" charset="0"/>
                <a:cs typeface="Calibri" pitchFamily="34" charset="0"/>
              </a:rPr>
              <a:t>Tokenisation</a:t>
            </a:r>
          </a:p>
          <a:p>
            <a:pPr>
              <a:buFont typeface="Arial" charset="0"/>
              <a:buChar char="•"/>
            </a:pPr>
            <a:r>
              <a:rPr lang="mt-MT" dirty="0" smtClean="0">
                <a:latin typeface="Calibri" pitchFamily="34" charset="0"/>
                <a:cs typeface="Calibri" pitchFamily="34" charset="0"/>
              </a:rPr>
              <a:t>(Linguistic annotation)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796136" y="3861048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44008" y="4748951"/>
            <a:ext cx="288032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mt-MT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Final version</a:t>
            </a:r>
          </a:p>
          <a:p>
            <a:pPr>
              <a:buFont typeface="Arial" charset="0"/>
              <a:buChar char="•"/>
            </a:pPr>
            <a:r>
              <a:rPr lang="mt-MT" dirty="0" smtClean="0">
                <a:latin typeface="Calibri" pitchFamily="34" charset="0"/>
                <a:cs typeface="Calibri" pitchFamily="34" charset="0"/>
              </a:rPr>
              <a:t>  Machine-readable format (XML)</a:t>
            </a: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Example: text from the internet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722" t="33566" r="23729" b="9555"/>
          <a:stretch>
            <a:fillRect/>
          </a:stretch>
        </p:blipFill>
        <p:spPr bwMode="auto">
          <a:xfrm>
            <a:off x="1259632" y="1700808"/>
            <a:ext cx="6229200" cy="413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t-MT" dirty="0" smtClean="0"/>
              <a:t>Example: web pages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t-MT" dirty="0" smtClean="0"/>
              <a:t>A completely automated pipeline.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27584" y="2420888"/>
            <a:ext cx="187220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/>
              <a:t>High frequency Maltese  words</a:t>
            </a:r>
          </a:p>
          <a:p>
            <a:pPr algn="ctr"/>
            <a:r>
              <a:rPr lang="mt-MT" i="1" dirty="0" smtClean="0"/>
              <a:t>Kien</a:t>
            </a:r>
          </a:p>
          <a:p>
            <a:pPr algn="ctr"/>
            <a:r>
              <a:rPr lang="mt-MT" i="1" dirty="0" smtClean="0"/>
              <a:t>Kienet</a:t>
            </a:r>
          </a:p>
          <a:p>
            <a:pPr algn="ctr"/>
            <a:r>
              <a:rPr lang="mt-MT" i="1" dirty="0" smtClean="0"/>
              <a:t>Il-</a:t>
            </a:r>
          </a:p>
          <a:p>
            <a:pPr algn="ctr"/>
            <a:r>
              <a:rPr lang="mt-MT" i="1" dirty="0" smtClean="0"/>
              <a:t>...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t-MT" dirty="0" smtClean="0"/>
              <a:t>Example: web pages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t-MT" dirty="0" smtClean="0"/>
              <a:t>A completely automated pipeline.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27584" y="2420888"/>
            <a:ext cx="187220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/>
              <a:t>High frequency Maltese  words</a:t>
            </a:r>
          </a:p>
          <a:p>
            <a:pPr algn="ctr"/>
            <a:r>
              <a:rPr lang="mt-MT" i="1" dirty="0" smtClean="0"/>
              <a:t>Kien</a:t>
            </a:r>
          </a:p>
          <a:p>
            <a:pPr algn="ctr"/>
            <a:r>
              <a:rPr lang="mt-MT" i="1" dirty="0" smtClean="0"/>
              <a:t>Kienet</a:t>
            </a:r>
          </a:p>
          <a:p>
            <a:pPr algn="ctr"/>
            <a:r>
              <a:rPr lang="mt-MT" i="1" dirty="0" smtClean="0"/>
              <a:t>Il-</a:t>
            </a:r>
          </a:p>
          <a:p>
            <a:pPr algn="ctr"/>
            <a:r>
              <a:rPr lang="mt-MT" i="1" dirty="0" smtClean="0"/>
              <a:t>...</a:t>
            </a:r>
            <a:endParaRPr lang="en-GB" i="1" dirty="0"/>
          </a:p>
        </p:txBody>
      </p:sp>
      <p:sp>
        <p:nvSpPr>
          <p:cNvPr id="6" name="Rectangle 5"/>
          <p:cNvSpPr/>
          <p:nvPr/>
        </p:nvSpPr>
        <p:spPr>
          <a:xfrm>
            <a:off x="3491880" y="2420888"/>
            <a:ext cx="165618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/>
              <a:t>Google/Yahoo search</a:t>
            </a:r>
            <a:endParaRPr lang="en-GB" b="1" dirty="0"/>
          </a:p>
        </p:txBody>
      </p:sp>
      <p:sp>
        <p:nvSpPr>
          <p:cNvPr id="10" name="Right Arrow 9"/>
          <p:cNvSpPr/>
          <p:nvPr/>
        </p:nvSpPr>
        <p:spPr>
          <a:xfrm>
            <a:off x="2771800" y="314096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t-MT" dirty="0" smtClean="0"/>
              <a:t>Example: web pages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t-MT" dirty="0" smtClean="0"/>
              <a:t>A completely automated pipeline.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27584" y="2420888"/>
            <a:ext cx="187220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/>
              <a:t>High frequency Maltese  words</a:t>
            </a:r>
          </a:p>
          <a:p>
            <a:pPr algn="ctr"/>
            <a:r>
              <a:rPr lang="mt-MT" i="1" dirty="0" smtClean="0"/>
              <a:t>Kien</a:t>
            </a:r>
          </a:p>
          <a:p>
            <a:pPr algn="ctr"/>
            <a:r>
              <a:rPr lang="mt-MT" i="1" dirty="0" smtClean="0"/>
              <a:t>Kienet</a:t>
            </a:r>
          </a:p>
          <a:p>
            <a:pPr algn="ctr"/>
            <a:r>
              <a:rPr lang="mt-MT" i="1" dirty="0" smtClean="0"/>
              <a:t>Il-</a:t>
            </a:r>
          </a:p>
          <a:p>
            <a:pPr algn="ctr"/>
            <a:r>
              <a:rPr lang="mt-MT" i="1" dirty="0" smtClean="0"/>
              <a:t>...</a:t>
            </a:r>
            <a:endParaRPr lang="en-GB" i="1" dirty="0"/>
          </a:p>
        </p:txBody>
      </p:sp>
      <p:sp>
        <p:nvSpPr>
          <p:cNvPr id="6" name="Rectangle 5"/>
          <p:cNvSpPr/>
          <p:nvPr/>
        </p:nvSpPr>
        <p:spPr>
          <a:xfrm>
            <a:off x="3491880" y="2420888"/>
            <a:ext cx="165618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/>
              <a:t>Google/Yahoo search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5796136" y="2708920"/>
            <a:ext cx="151216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/>
              <a:t>URL list</a:t>
            </a:r>
            <a:endParaRPr lang="en-GB" b="1" dirty="0"/>
          </a:p>
        </p:txBody>
      </p:sp>
      <p:sp>
        <p:nvSpPr>
          <p:cNvPr id="10" name="Right Arrow 9"/>
          <p:cNvSpPr/>
          <p:nvPr/>
        </p:nvSpPr>
        <p:spPr>
          <a:xfrm>
            <a:off x="2771800" y="314096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5148064" y="314096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t-MT" dirty="0" smtClean="0"/>
              <a:t>Example: web pages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t-MT" dirty="0" smtClean="0"/>
              <a:t>A completely automated pipeline.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27584" y="2420888"/>
            <a:ext cx="187220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/>
              <a:t>High frequency Maltese  words</a:t>
            </a:r>
          </a:p>
          <a:p>
            <a:pPr algn="ctr"/>
            <a:r>
              <a:rPr lang="mt-MT" i="1" dirty="0" smtClean="0"/>
              <a:t>Kien</a:t>
            </a:r>
          </a:p>
          <a:p>
            <a:pPr algn="ctr"/>
            <a:r>
              <a:rPr lang="mt-MT" i="1" dirty="0" smtClean="0"/>
              <a:t>Kienet</a:t>
            </a:r>
          </a:p>
          <a:p>
            <a:pPr algn="ctr"/>
            <a:r>
              <a:rPr lang="mt-MT" i="1" dirty="0" smtClean="0"/>
              <a:t>Il-</a:t>
            </a:r>
          </a:p>
          <a:p>
            <a:pPr algn="ctr"/>
            <a:r>
              <a:rPr lang="mt-MT" i="1" dirty="0" smtClean="0"/>
              <a:t>...</a:t>
            </a:r>
            <a:endParaRPr lang="en-GB" i="1" dirty="0"/>
          </a:p>
        </p:txBody>
      </p:sp>
      <p:sp>
        <p:nvSpPr>
          <p:cNvPr id="6" name="Rectangle 5"/>
          <p:cNvSpPr/>
          <p:nvPr/>
        </p:nvSpPr>
        <p:spPr>
          <a:xfrm>
            <a:off x="3491880" y="2420888"/>
            <a:ext cx="165618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/>
              <a:t>Google/Yahoo search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5796136" y="2708920"/>
            <a:ext cx="151216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/>
              <a:t>URL list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5796136" y="4869160"/>
            <a:ext cx="151216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/>
              <a:t>Page download</a:t>
            </a:r>
            <a:endParaRPr lang="en-GB" b="1" dirty="0"/>
          </a:p>
        </p:txBody>
      </p:sp>
      <p:sp>
        <p:nvSpPr>
          <p:cNvPr id="10" name="Right Arrow 9"/>
          <p:cNvSpPr/>
          <p:nvPr/>
        </p:nvSpPr>
        <p:spPr>
          <a:xfrm>
            <a:off x="2771800" y="314096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5148064" y="314096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5400000">
            <a:off x="6228184" y="429309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t-MT" dirty="0" smtClean="0"/>
              <a:t>Example: web pages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t-MT" dirty="0" smtClean="0"/>
              <a:t>A completely automated pipeline.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27584" y="2420888"/>
            <a:ext cx="187220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/>
              <a:t>High frequency Maltese  words</a:t>
            </a:r>
          </a:p>
          <a:p>
            <a:pPr algn="ctr"/>
            <a:r>
              <a:rPr lang="mt-MT" i="1" dirty="0" smtClean="0"/>
              <a:t>Kien</a:t>
            </a:r>
          </a:p>
          <a:p>
            <a:pPr algn="ctr"/>
            <a:r>
              <a:rPr lang="mt-MT" i="1" dirty="0" smtClean="0"/>
              <a:t>Kienet</a:t>
            </a:r>
          </a:p>
          <a:p>
            <a:pPr algn="ctr"/>
            <a:r>
              <a:rPr lang="mt-MT" i="1" dirty="0" smtClean="0"/>
              <a:t>Il-</a:t>
            </a:r>
          </a:p>
          <a:p>
            <a:pPr algn="ctr"/>
            <a:r>
              <a:rPr lang="mt-MT" i="1" dirty="0" smtClean="0"/>
              <a:t>...</a:t>
            </a:r>
            <a:endParaRPr lang="en-GB" i="1" dirty="0"/>
          </a:p>
        </p:txBody>
      </p:sp>
      <p:sp>
        <p:nvSpPr>
          <p:cNvPr id="6" name="Rectangle 5"/>
          <p:cNvSpPr/>
          <p:nvPr/>
        </p:nvSpPr>
        <p:spPr>
          <a:xfrm>
            <a:off x="3491880" y="2420888"/>
            <a:ext cx="165618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/>
              <a:t>Google/Yahoo search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5796136" y="2708920"/>
            <a:ext cx="151216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/>
              <a:t>URL list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5796136" y="4869160"/>
            <a:ext cx="151216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/>
              <a:t>Page download</a:t>
            </a:r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3563888" y="4869160"/>
            <a:ext cx="151216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/>
              <a:t>Text Processing</a:t>
            </a:r>
            <a:endParaRPr lang="en-GB" b="1" dirty="0"/>
          </a:p>
        </p:txBody>
      </p:sp>
      <p:sp>
        <p:nvSpPr>
          <p:cNvPr id="10" name="Right Arrow 9"/>
          <p:cNvSpPr/>
          <p:nvPr/>
        </p:nvSpPr>
        <p:spPr>
          <a:xfrm>
            <a:off x="2771800" y="314096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5148064" y="314096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5400000">
            <a:off x="6228184" y="429309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0800000">
            <a:off x="5148064" y="537321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First things first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t-MT" dirty="0" smtClean="0"/>
              <a:t>The resources we will describe are available online:</a:t>
            </a:r>
          </a:p>
          <a:p>
            <a:pPr lvl="1"/>
            <a:r>
              <a:rPr lang="mt-MT" b="1" dirty="0" smtClean="0">
                <a:hlinkClick r:id="rId2"/>
              </a:rPr>
              <a:t>http://mlrs.research.um.edu.mt</a:t>
            </a:r>
            <a:endParaRPr lang="mt-MT" b="1" dirty="0" smtClean="0"/>
          </a:p>
          <a:p>
            <a:pPr lvl="1"/>
            <a:endParaRPr lang="mt-MT" b="1" dirty="0" smtClean="0"/>
          </a:p>
          <a:p>
            <a:r>
              <a:rPr lang="mt-MT" dirty="0" smtClean="0"/>
              <a:t>To gain access to the corpus, request an account on </a:t>
            </a:r>
            <a:r>
              <a:rPr lang="mt-MT" b="1" dirty="0" smtClean="0">
                <a:hlinkClick r:id="rId3"/>
              </a:rPr>
              <a:t>mlrs.request@gmail.com</a:t>
            </a:r>
            <a:r>
              <a:rPr lang="mt-MT" b="1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Processing text after download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4737720" cy="4572000"/>
          </a:xfrm>
        </p:spPr>
        <p:txBody>
          <a:bodyPr/>
          <a:lstStyle/>
          <a:p>
            <a:r>
              <a:rPr lang="mt-MT" dirty="0" smtClean="0"/>
              <a:t>Extract the text from the page</a:t>
            </a:r>
          </a:p>
          <a:p>
            <a:pPr lvl="1"/>
            <a:r>
              <a:rPr lang="mt-MT" dirty="0" smtClean="0"/>
              <a:t>Using html parsers</a:t>
            </a:r>
          </a:p>
          <a:p>
            <a:endParaRPr lang="mt-MT" dirty="0" smtClean="0"/>
          </a:p>
          <a:p>
            <a:pPr lvl="1"/>
            <a:endParaRPr lang="mt-MT" dirty="0" smtClean="0"/>
          </a:p>
          <a:p>
            <a:pPr lvl="2"/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2722" t="33566" r="23729" b="9555"/>
          <a:stretch>
            <a:fillRect/>
          </a:stretch>
        </p:blipFill>
        <p:spPr bwMode="auto">
          <a:xfrm>
            <a:off x="5148064" y="1700808"/>
            <a:ext cx="3744416" cy="370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Processing text after download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4737720" cy="4572000"/>
          </a:xfrm>
        </p:spPr>
        <p:txBody>
          <a:bodyPr/>
          <a:lstStyle/>
          <a:p>
            <a:r>
              <a:rPr lang="mt-MT" dirty="0" smtClean="0"/>
              <a:t>Extract the text from the page</a:t>
            </a:r>
          </a:p>
          <a:p>
            <a:pPr lvl="1"/>
            <a:r>
              <a:rPr lang="mt-MT" dirty="0" smtClean="0"/>
              <a:t>Using html parsers</a:t>
            </a:r>
          </a:p>
          <a:p>
            <a:endParaRPr lang="mt-MT" dirty="0" smtClean="0"/>
          </a:p>
          <a:p>
            <a:r>
              <a:rPr lang="mt-MT" dirty="0" smtClean="0"/>
              <a:t>Identify and remove non-Maltese text</a:t>
            </a:r>
          </a:p>
          <a:p>
            <a:pPr lvl="1"/>
            <a:r>
              <a:rPr lang="mt-MT" dirty="0" smtClean="0"/>
              <a:t>Using a statistical language identification program</a:t>
            </a:r>
          </a:p>
          <a:p>
            <a:pPr lvl="1"/>
            <a:endParaRPr lang="mt-MT" dirty="0" smtClean="0"/>
          </a:p>
          <a:p>
            <a:pPr lvl="1"/>
            <a:endParaRPr lang="mt-MT" dirty="0" smtClean="0"/>
          </a:p>
          <a:p>
            <a:pPr lvl="2"/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2722" t="33566" r="23729" b="9555"/>
          <a:stretch>
            <a:fillRect/>
          </a:stretch>
        </p:blipFill>
        <p:spPr bwMode="auto">
          <a:xfrm>
            <a:off x="5148064" y="1700808"/>
            <a:ext cx="3744416" cy="370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220072" y="2780928"/>
            <a:ext cx="1152128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220072" y="3861048"/>
            <a:ext cx="1152128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Processing text after download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4737720" cy="4572000"/>
          </a:xfrm>
        </p:spPr>
        <p:txBody>
          <a:bodyPr/>
          <a:lstStyle/>
          <a:p>
            <a:r>
              <a:rPr lang="mt-MT" dirty="0" smtClean="0"/>
              <a:t>Extract the text from the page</a:t>
            </a:r>
          </a:p>
          <a:p>
            <a:pPr lvl="1"/>
            <a:r>
              <a:rPr lang="mt-MT" dirty="0" smtClean="0"/>
              <a:t>Using html parsers</a:t>
            </a:r>
          </a:p>
          <a:p>
            <a:endParaRPr lang="mt-MT" dirty="0" smtClean="0"/>
          </a:p>
          <a:p>
            <a:r>
              <a:rPr lang="mt-MT" dirty="0" smtClean="0"/>
              <a:t>Identify and remove non-Maltese text</a:t>
            </a:r>
          </a:p>
          <a:p>
            <a:pPr lvl="1"/>
            <a:r>
              <a:rPr lang="mt-MT" dirty="0" smtClean="0"/>
              <a:t>Using a statistical language identification program</a:t>
            </a:r>
          </a:p>
          <a:p>
            <a:pPr lvl="1"/>
            <a:endParaRPr lang="mt-MT" dirty="0" smtClean="0"/>
          </a:p>
          <a:p>
            <a:r>
              <a:rPr lang="mt-MT" dirty="0" smtClean="0"/>
              <a:t>Split it into paragraphs, sentences, tokens</a:t>
            </a:r>
          </a:p>
          <a:p>
            <a:pPr lvl="1"/>
            <a:endParaRPr lang="mt-MT" dirty="0" smtClean="0"/>
          </a:p>
          <a:p>
            <a:pPr lvl="2"/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2722" t="33566" r="23729" b="9555"/>
          <a:stretch>
            <a:fillRect/>
          </a:stretch>
        </p:blipFill>
        <p:spPr bwMode="auto">
          <a:xfrm>
            <a:off x="5148064" y="1700808"/>
            <a:ext cx="3744416" cy="370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What a corpus text looks like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2722" t="33566" r="23729" b="9555"/>
          <a:stretch>
            <a:fillRect/>
          </a:stretch>
        </p:blipFill>
        <p:spPr bwMode="auto">
          <a:xfrm>
            <a:off x="251520" y="1741921"/>
            <a:ext cx="3744416" cy="370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49470" r="66477" b="34755"/>
          <a:stretch>
            <a:fillRect/>
          </a:stretch>
        </p:blipFill>
        <p:spPr bwMode="auto">
          <a:xfrm>
            <a:off x="3995936" y="1844824"/>
            <a:ext cx="48965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43608" y="5638800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2000" b="1" dirty="0" smtClean="0">
                <a:solidFill>
                  <a:schemeClr val="accent1"/>
                </a:solidFill>
              </a:rPr>
              <a:t>NB: This format is not for human consumption! It is intended for a program to be able to identify all the relevant parts of the text.</a:t>
            </a:r>
            <a:endParaRPr lang="en-GB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The point of this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mt-MT" dirty="0" smtClean="0"/>
              <a:t>We have written a large suite of programs to process texts in various ways.</a:t>
            </a:r>
          </a:p>
          <a:p>
            <a:endParaRPr lang="mt-MT" dirty="0" smtClean="0"/>
          </a:p>
          <a:p>
            <a:r>
              <a:rPr lang="mt-MT" dirty="0" smtClean="0"/>
              <a:t>We can give a uniform treatment to any document in any format. </a:t>
            </a:r>
          </a:p>
          <a:p>
            <a:pPr lvl="1"/>
            <a:r>
              <a:rPr lang="mt-MT" dirty="0" smtClean="0"/>
              <a:t>The outcome is always an XML document with structural markup.</a:t>
            </a:r>
          </a:p>
          <a:p>
            <a:pPr lvl="1"/>
            <a:r>
              <a:rPr lang="mt-MT" dirty="0" smtClean="0"/>
              <a:t>Every document also contains a header which describes its origin, author etc.</a:t>
            </a:r>
          </a:p>
          <a:p>
            <a:endParaRPr lang="mt-MT" dirty="0" smtClean="0"/>
          </a:p>
          <a:p>
            <a:r>
              <a:rPr lang="mt-MT" dirty="0" smtClean="0"/>
              <a:t>This makes it very easy to expand the corpus.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Part 3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t-MT" dirty="0" smtClean="0"/>
              <a:t>Using the corpus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http://mlrs.research.um.edu.mt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4941168"/>
            <a:ext cx="8352928" cy="1584176"/>
          </a:xfrm>
        </p:spPr>
        <p:txBody>
          <a:bodyPr/>
          <a:lstStyle/>
          <a:p>
            <a:r>
              <a:rPr lang="mt-MT" dirty="0" smtClean="0"/>
              <a:t>The MLRS server contains a link to the corpus (among other resources).</a:t>
            </a:r>
          </a:p>
          <a:p>
            <a:r>
              <a:rPr lang="mt-MT" dirty="0" smtClean="0"/>
              <a:t>The corpus is accessible via a user-friendly interface.</a:t>
            </a:r>
          </a:p>
          <a:p>
            <a:endParaRPr lang="mt-MT" dirty="0" smtClean="0"/>
          </a:p>
          <a:p>
            <a:pPr lvl="1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700" t="15375" r="3983" b="15719"/>
          <a:stretch>
            <a:fillRect/>
          </a:stretch>
        </p:blipFill>
        <p:spPr bwMode="auto">
          <a:xfrm>
            <a:off x="611560" y="1484784"/>
            <a:ext cx="7920880" cy="33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The corpus interface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33" t="15375" r="23907" b="24579"/>
          <a:stretch>
            <a:fillRect/>
          </a:stretch>
        </p:blipFill>
        <p:spPr bwMode="auto">
          <a:xfrm>
            <a:off x="178332" y="1700808"/>
            <a:ext cx="88581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The corpus interface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33" t="15375" r="23907" b="24579"/>
          <a:stretch>
            <a:fillRect/>
          </a:stretch>
        </p:blipFill>
        <p:spPr bwMode="auto">
          <a:xfrm>
            <a:off x="178332" y="1700808"/>
            <a:ext cx="88581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/>
          <p:nvPr/>
        </p:nvSpPr>
        <p:spPr>
          <a:xfrm>
            <a:off x="2699792" y="2132856"/>
            <a:ext cx="4392488" cy="360040"/>
          </a:xfrm>
          <a:prstGeom prst="wedgeRectCallout">
            <a:avLst>
              <a:gd name="adj1" fmla="val -73428"/>
              <a:gd name="adj2" fmla="val 1224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/>
              <a:t>Search for words or phrases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The corpus interface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33" t="15375" r="23907" b="24579"/>
          <a:stretch>
            <a:fillRect/>
          </a:stretch>
        </p:blipFill>
        <p:spPr bwMode="auto">
          <a:xfrm>
            <a:off x="178332" y="1700808"/>
            <a:ext cx="88581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2627784" y="2636912"/>
            <a:ext cx="4392488" cy="360040"/>
          </a:xfrm>
          <a:prstGeom prst="wedgeRectCallout">
            <a:avLst>
              <a:gd name="adj1" fmla="val -74006"/>
              <a:gd name="adj2" fmla="val 147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/>
              <a:t>Look up words matching specific patterns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t-MT" dirty="0" smtClean="0"/>
              <a:t>A bit of history: from MaltiLex to MLRS</a:t>
            </a:r>
          </a:p>
          <a:p>
            <a:pPr marL="514350" indent="-514350">
              <a:buFont typeface="+mj-lt"/>
              <a:buAutoNum type="arabicPeriod"/>
            </a:pPr>
            <a:endParaRPr lang="mt-MT" dirty="0" smtClean="0"/>
          </a:p>
          <a:p>
            <a:pPr marL="514350" indent="-514350">
              <a:buFont typeface="+mj-lt"/>
              <a:buAutoNum type="arabicPeriod"/>
            </a:pPr>
            <a:r>
              <a:rPr lang="mt-MT" dirty="0" smtClean="0"/>
              <a:t>MLRS server and corpus</a:t>
            </a:r>
          </a:p>
          <a:p>
            <a:pPr marL="788670" lvl="1" indent="-514350"/>
            <a:r>
              <a:rPr lang="mt-MT" dirty="0" smtClean="0"/>
              <a:t>Building the corpus</a:t>
            </a:r>
          </a:p>
          <a:p>
            <a:pPr marL="788670" lvl="1" indent="-514350"/>
            <a:r>
              <a:rPr lang="mt-MT" dirty="0" smtClean="0"/>
              <a:t>Annotating it</a:t>
            </a:r>
          </a:p>
          <a:p>
            <a:pPr marL="514350" indent="-514350">
              <a:buFont typeface="+mj-lt"/>
              <a:buAutoNum type="arabicPeriod"/>
            </a:pPr>
            <a:endParaRPr lang="mt-MT" dirty="0" smtClean="0"/>
          </a:p>
          <a:p>
            <a:pPr marL="514350" indent="-514350">
              <a:buFont typeface="+mj-lt"/>
              <a:buAutoNum type="arabicPeriod"/>
            </a:pPr>
            <a:r>
              <a:rPr lang="mt-MT" dirty="0" smtClean="0"/>
              <a:t>Using the corpus</a:t>
            </a:r>
          </a:p>
          <a:p>
            <a:pPr marL="514350" indent="-514350">
              <a:buFont typeface="+mj-lt"/>
              <a:buAutoNum type="arabicPeriod"/>
            </a:pPr>
            <a:endParaRPr lang="mt-MT" dirty="0" smtClean="0"/>
          </a:p>
          <a:p>
            <a:pPr marL="514350" indent="-514350">
              <a:buFont typeface="+mj-lt"/>
              <a:buAutoNum type="arabicPeriod"/>
            </a:pPr>
            <a:r>
              <a:rPr lang="mt-MT" dirty="0" smtClean="0"/>
              <a:t>From text to tools (and back)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The corpus interface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33" t="15375" r="23907" b="24579"/>
          <a:stretch>
            <a:fillRect/>
          </a:stretch>
        </p:blipFill>
        <p:spPr bwMode="auto">
          <a:xfrm>
            <a:off x="178332" y="1700808"/>
            <a:ext cx="88581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2699792" y="2852936"/>
            <a:ext cx="4392488" cy="360040"/>
          </a:xfrm>
          <a:prstGeom prst="wedgeRectCallout">
            <a:avLst>
              <a:gd name="adj1" fmla="val -74584"/>
              <a:gd name="adj2" fmla="val 175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/>
              <a:t>Construct frequency lists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The corpus interface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33" t="15375" r="23907" b="24579"/>
          <a:stretch>
            <a:fillRect/>
          </a:stretch>
        </p:blipFill>
        <p:spPr bwMode="auto">
          <a:xfrm>
            <a:off x="178332" y="1700808"/>
            <a:ext cx="88581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/>
          <p:nvPr/>
        </p:nvSpPr>
        <p:spPr>
          <a:xfrm>
            <a:off x="2699792" y="3140968"/>
            <a:ext cx="4392488" cy="360040"/>
          </a:xfrm>
          <a:prstGeom prst="wedgeRectCallout">
            <a:avLst>
              <a:gd name="adj1" fmla="val -75741"/>
              <a:gd name="adj2" fmla="val 161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/>
              <a:t>Identify significant keywords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Query and searching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t-MT" dirty="0" smtClean="0"/>
              <a:t>The interface allows a user to:</a:t>
            </a:r>
          </a:p>
          <a:p>
            <a:pPr lvl="1"/>
            <a:r>
              <a:rPr lang="mt-MT" dirty="0" smtClean="0"/>
              <a:t>Conduct searches for specific words/phrases, or patterns.</a:t>
            </a:r>
          </a:p>
          <a:p>
            <a:pPr lvl="1"/>
            <a:r>
              <a:rPr lang="mt-MT" dirty="0" smtClean="0"/>
              <a:t>Compare a subcorpus to the whole corpus to identify keywords using statistical techniques</a:t>
            </a:r>
          </a:p>
          <a:p>
            <a:pPr lvl="1"/>
            <a:r>
              <a:rPr lang="mt-MT" dirty="0" smtClean="0"/>
              <a:t>Compute collocations (significant co-occurring words)</a:t>
            </a:r>
          </a:p>
          <a:p>
            <a:pPr lvl="1"/>
            <a:r>
              <a:rPr lang="mt-MT" dirty="0" smtClean="0"/>
              <a:t>Annotate search results for later analysis.</a:t>
            </a:r>
          </a:p>
          <a:p>
            <a:endParaRPr lang="mt-MT" dirty="0" smtClean="0"/>
          </a:p>
          <a:p>
            <a:r>
              <a:rPr lang="mt-MT" dirty="0" smtClean="0"/>
              <a:t>Full documentation on how to use the corpus interface will be available in the coming weeks.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Back to our initial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>
            <a:normAutofit fontScale="70000" lnSpcReduction="20000"/>
          </a:bodyPr>
          <a:lstStyle/>
          <a:p>
            <a:r>
              <a:rPr lang="mt-MT" dirty="0" smtClean="0"/>
              <a:t>A couple of example research questions:</a:t>
            </a:r>
          </a:p>
          <a:p>
            <a:pPr lvl="1"/>
            <a:endParaRPr lang="mt-MT" dirty="0" smtClean="0"/>
          </a:p>
          <a:p>
            <a:pPr lvl="1"/>
            <a:r>
              <a:rPr lang="mt-MT" dirty="0" smtClean="0"/>
              <a:t>What are the terms that characterise Maltese legal discourse, and are specific to its register?</a:t>
            </a:r>
          </a:p>
          <a:p>
            <a:pPr lvl="1"/>
            <a:endParaRPr lang="mt-MT" dirty="0" smtClean="0"/>
          </a:p>
          <a:p>
            <a:pPr lvl="1"/>
            <a:r>
              <a:rPr lang="mt-MT" dirty="0" smtClean="0"/>
              <a:t>How many noun derivations are there that end in </a:t>
            </a:r>
            <a:r>
              <a:rPr lang="mt-MT" i="1" dirty="0" smtClean="0"/>
              <a:t>–ar</a:t>
            </a:r>
            <a:r>
              <a:rPr lang="mt-MT" dirty="0" smtClean="0"/>
              <a:t> (</a:t>
            </a:r>
            <a:r>
              <a:rPr lang="mt-MT" i="1" dirty="0" smtClean="0"/>
              <a:t>irmonkar</a:t>
            </a:r>
            <a:r>
              <a:rPr lang="mt-MT" dirty="0" smtClean="0"/>
              <a:t>...) or –</a:t>
            </a:r>
            <a:r>
              <a:rPr lang="mt-MT" i="1" dirty="0" smtClean="0"/>
              <a:t>zjoni</a:t>
            </a:r>
            <a:r>
              <a:rPr lang="mt-MT" dirty="0" smtClean="0"/>
              <a:t> (prenotazzjoni...)?</a:t>
            </a:r>
          </a:p>
          <a:p>
            <a:pPr lvl="1"/>
            <a:endParaRPr lang="mt-MT" dirty="0" smtClean="0"/>
          </a:p>
          <a:p>
            <a:pPr lvl="1"/>
            <a:r>
              <a:rPr lang="mt-MT" dirty="0" smtClean="0"/>
              <a:t>What is the difference in meaning between </a:t>
            </a:r>
            <a:r>
              <a:rPr lang="mt-MT" i="1" dirty="0" smtClean="0"/>
              <a:t>żgħir</a:t>
            </a:r>
            <a:r>
              <a:rPr lang="mt-MT" dirty="0" smtClean="0"/>
              <a:t> and </a:t>
            </a:r>
            <a:r>
              <a:rPr lang="mt-MT" i="1" dirty="0" smtClean="0"/>
              <a:t>ċkejken</a:t>
            </a:r>
            <a:r>
              <a:rPr lang="mt-MT" dirty="0" smtClean="0"/>
              <a:t>?</a:t>
            </a:r>
          </a:p>
          <a:p>
            <a:pPr lvl="1"/>
            <a:endParaRPr lang="mt-MT" dirty="0" smtClean="0"/>
          </a:p>
          <a:p>
            <a:pPr lvl="1"/>
            <a:r>
              <a:rPr lang="mt-MT" dirty="0" smtClean="0"/>
              <a:t>What words rhyme with </a:t>
            </a:r>
            <a:r>
              <a:rPr lang="mt-MT" i="1" dirty="0" smtClean="0"/>
              <a:t>kolonna</a:t>
            </a:r>
            <a:r>
              <a:rPr lang="mt-MT" dirty="0" smtClean="0"/>
              <a:t>?</a:t>
            </a:r>
          </a:p>
          <a:p>
            <a:pPr lvl="1"/>
            <a:endParaRPr lang="mt-MT" dirty="0" smtClean="0"/>
          </a:p>
          <a:p>
            <a:pPr lvl="1"/>
            <a:r>
              <a:rPr lang="mt-MT" dirty="0" smtClean="0"/>
              <a:t>How many words can I find with the root </a:t>
            </a:r>
            <a:r>
              <a:rPr lang="mt-MT" i="1" dirty="0" smtClean="0"/>
              <a:t>k-t-b</a:t>
            </a:r>
            <a:r>
              <a:rPr lang="mt-MT" dirty="0" smtClean="0"/>
              <a:t> and what is their frequency?</a:t>
            </a:r>
          </a:p>
          <a:p>
            <a:pPr lvl="1"/>
            <a:endParaRPr lang="mt-MT" dirty="0" smtClean="0"/>
          </a:p>
          <a:p>
            <a:pPr lvl="1"/>
            <a:r>
              <a:rPr lang="mt-MT" dirty="0" smtClean="0"/>
              <a:t>Does the verb </a:t>
            </a:r>
            <a:r>
              <a:rPr lang="mt-MT" i="1" dirty="0" smtClean="0"/>
              <a:t>ikklirja</a:t>
            </a:r>
            <a:r>
              <a:rPr lang="mt-MT" dirty="0" smtClean="0"/>
              <a:t> tend to occur in transitive or intransitive constructions?</a:t>
            </a:r>
          </a:p>
          <a:p>
            <a:endParaRPr lang="mt-MT" dirty="0" smtClean="0"/>
          </a:p>
          <a:p>
            <a:r>
              <a:rPr lang="mt-MT" dirty="0" smtClean="0"/>
              <a:t>(We’ll come back to these later)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Part 4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t-MT" dirty="0" smtClean="0"/>
              <a:t>From text to tools and back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Tool 1: Adding linguistic annotation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t-MT" dirty="0" smtClean="0"/>
              <a:t>The corpus texts are currently marked up only </a:t>
            </a:r>
            <a:r>
              <a:rPr lang="mt-MT" b="1" dirty="0" smtClean="0">
                <a:solidFill>
                  <a:schemeClr val="accent1"/>
                </a:solidFill>
              </a:rPr>
              <a:t>structurally</a:t>
            </a:r>
            <a:r>
              <a:rPr lang="mt-MT" dirty="0" smtClean="0"/>
              <a:t>.</a:t>
            </a:r>
          </a:p>
          <a:p>
            <a:endParaRPr lang="mt-MT" dirty="0" smtClean="0"/>
          </a:p>
          <a:p>
            <a:r>
              <a:rPr lang="mt-MT" dirty="0" smtClean="0"/>
              <a:t>No linguistic annotation:</a:t>
            </a:r>
          </a:p>
          <a:p>
            <a:pPr lvl="1"/>
            <a:r>
              <a:rPr lang="mt-MT" dirty="0" smtClean="0"/>
              <a:t>Impossible to search for all examples of </a:t>
            </a:r>
            <a:r>
              <a:rPr lang="mt-MT" i="1" dirty="0" smtClean="0"/>
              <a:t>din</a:t>
            </a:r>
            <a:r>
              <a:rPr lang="mt-MT" dirty="0" smtClean="0"/>
              <a:t> occurring as a noun (rather than a demonstrative).</a:t>
            </a:r>
          </a:p>
          <a:p>
            <a:pPr lvl="1"/>
            <a:r>
              <a:rPr lang="mt-MT" dirty="0" smtClean="0"/>
              <a:t>Impossible to identify all verbs that match the pattern </a:t>
            </a:r>
            <a:r>
              <a:rPr lang="mt-MT" i="1" dirty="0" smtClean="0"/>
              <a:t>k-t-b</a:t>
            </a:r>
            <a:endParaRPr lang="mt-MT" dirty="0" smtClean="0"/>
          </a:p>
          <a:p>
            <a:pPr lvl="1"/>
            <a:r>
              <a:rPr lang="mt-MT" dirty="0" smtClean="0"/>
              <a:t>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t-MT" dirty="0" smtClean="0"/>
              <a:t>Tool 1: Part of Speech</a:t>
            </a:r>
            <a:r>
              <a:rPr lang="mt-MT" dirty="0" smtClean="0"/>
              <a:t> Tagging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1520" y="1916832"/>
            <a:ext cx="30243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>
                <a:latin typeface="Calibri" pitchFamily="34" charset="0"/>
                <a:cs typeface="Calibri" pitchFamily="34" charset="0"/>
              </a:rPr>
              <a:t>Sentence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mt-MT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mt-MT" i="1" dirty="0" smtClean="0">
                <a:latin typeface="Calibri" pitchFamily="34" charset="0"/>
                <a:cs typeface="Calibri" pitchFamily="34" charset="0"/>
              </a:rPr>
              <a:t>Peppi kien il-Prim Ministru</a:t>
            </a:r>
            <a:r>
              <a:rPr lang="mt-MT" i="1" dirty="0" smtClean="0"/>
              <a:t>.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t-MT" dirty="0" smtClean="0"/>
              <a:t>Tool 1: Part of Speech</a:t>
            </a:r>
            <a:r>
              <a:rPr lang="mt-MT" dirty="0" smtClean="0"/>
              <a:t> Tagging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1520" y="1916832"/>
            <a:ext cx="30243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>
                <a:latin typeface="Calibri" pitchFamily="34" charset="0"/>
                <a:cs typeface="Calibri" pitchFamily="34" charset="0"/>
              </a:rPr>
              <a:t>Sentence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mt-MT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mt-MT" i="1" dirty="0" smtClean="0">
                <a:latin typeface="Calibri" pitchFamily="34" charset="0"/>
                <a:cs typeface="Calibri" pitchFamily="34" charset="0"/>
              </a:rPr>
              <a:t>Peppi kien il-Prim Ministru</a:t>
            </a:r>
            <a:r>
              <a:rPr lang="mt-MT" i="1" dirty="0" smtClean="0"/>
              <a:t>.</a:t>
            </a:r>
            <a:endParaRPr lang="en-GB" i="1" dirty="0"/>
          </a:p>
        </p:txBody>
      </p:sp>
      <p:sp>
        <p:nvSpPr>
          <p:cNvPr id="5" name="Right Arrow 4"/>
          <p:cNvSpPr/>
          <p:nvPr/>
        </p:nvSpPr>
        <p:spPr>
          <a:xfrm>
            <a:off x="3491880" y="2276872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44008" y="1916832"/>
            <a:ext cx="34563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>
                <a:latin typeface="Calibri" pitchFamily="34" charset="0"/>
                <a:cs typeface="Calibri" pitchFamily="34" charset="0"/>
              </a:rPr>
              <a:t>Tokenisation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mt-MT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dirty="0" smtClean="0">
                <a:latin typeface="Calibri" pitchFamily="34" charset="0"/>
                <a:cs typeface="Calibri" pitchFamily="34" charset="0"/>
              </a:rPr>
              <a:t>[</a:t>
            </a:r>
            <a:r>
              <a:rPr lang="mt-MT" i="1" dirty="0" smtClean="0">
                <a:latin typeface="Calibri" pitchFamily="34" charset="0"/>
                <a:cs typeface="Calibri" pitchFamily="34" charset="0"/>
              </a:rPr>
              <a:t>Peppi, kien, il-, Prim, Ministru, .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]</a:t>
            </a:r>
            <a:endParaRPr lang="en-GB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t-MT" dirty="0" smtClean="0"/>
              <a:t>Tool 1: Part of Speech</a:t>
            </a:r>
            <a:r>
              <a:rPr lang="mt-MT" dirty="0" smtClean="0"/>
              <a:t> Tagging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1520" y="1916832"/>
            <a:ext cx="30243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>
                <a:latin typeface="Calibri" pitchFamily="34" charset="0"/>
                <a:cs typeface="Calibri" pitchFamily="34" charset="0"/>
              </a:rPr>
              <a:t>Sentence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mt-MT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mt-MT" i="1" dirty="0" smtClean="0">
                <a:latin typeface="Calibri" pitchFamily="34" charset="0"/>
                <a:cs typeface="Calibri" pitchFamily="34" charset="0"/>
              </a:rPr>
              <a:t>Peppi kien il-Prim Ministru</a:t>
            </a:r>
            <a:r>
              <a:rPr lang="mt-MT" i="1" dirty="0" smtClean="0"/>
              <a:t>.</a:t>
            </a:r>
            <a:endParaRPr lang="en-GB" i="1" dirty="0"/>
          </a:p>
        </p:txBody>
      </p:sp>
      <p:sp>
        <p:nvSpPr>
          <p:cNvPr id="5" name="Right Arrow 4"/>
          <p:cNvSpPr/>
          <p:nvPr/>
        </p:nvSpPr>
        <p:spPr>
          <a:xfrm>
            <a:off x="3491880" y="2276872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44008" y="1916832"/>
            <a:ext cx="34563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>
                <a:latin typeface="Calibri" pitchFamily="34" charset="0"/>
                <a:cs typeface="Calibri" pitchFamily="34" charset="0"/>
              </a:rPr>
              <a:t>Tokenisation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mt-MT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dirty="0" smtClean="0">
                <a:latin typeface="Calibri" pitchFamily="34" charset="0"/>
                <a:cs typeface="Calibri" pitchFamily="34" charset="0"/>
              </a:rPr>
              <a:t>[</a:t>
            </a:r>
            <a:r>
              <a:rPr lang="mt-MT" i="1" dirty="0" smtClean="0">
                <a:latin typeface="Calibri" pitchFamily="34" charset="0"/>
                <a:cs typeface="Calibri" pitchFamily="34" charset="0"/>
              </a:rPr>
              <a:t>Peppi, kien, il-, Prim, Ministru, .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]</a:t>
            </a:r>
            <a:endParaRPr lang="en-GB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5616116" y="3320988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572000" y="4077072"/>
            <a:ext cx="316835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>
                <a:latin typeface="Calibri" pitchFamily="34" charset="0"/>
                <a:cs typeface="Calibri" pitchFamily="34" charset="0"/>
              </a:rPr>
              <a:t>Categorisation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GB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i="1" dirty="0" err="1" smtClean="0">
                <a:latin typeface="Calibri" pitchFamily="34" charset="0"/>
                <a:cs typeface="Calibri" pitchFamily="34" charset="0"/>
              </a:rPr>
              <a:t>Peppi</a:t>
            </a:r>
            <a:r>
              <a:rPr lang="en-GB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NP</a:t>
            </a:r>
          </a:p>
          <a:p>
            <a:pPr algn="ctr"/>
            <a:r>
              <a:rPr lang="en-GB" i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kien</a:t>
            </a:r>
            <a:r>
              <a:rPr lang="en-GB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 VA3SMR</a:t>
            </a:r>
          </a:p>
          <a:p>
            <a:pPr algn="ctr"/>
            <a:r>
              <a:rPr lang="en-GB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Il-  DDC</a:t>
            </a:r>
          </a:p>
          <a:p>
            <a:pPr algn="ctr"/>
            <a:r>
              <a:rPr lang="en-GB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...</a:t>
            </a:r>
          </a:p>
          <a:p>
            <a:pPr algn="ctr"/>
            <a:endParaRPr lang="mt-MT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t-MT" dirty="0" smtClean="0"/>
              <a:t>Tool 1: Part of Speech Tagging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mt-MT" dirty="0" smtClean="0"/>
              <a:t>We have developed a Part of Speech Tagger, which automatically categorises words according to their morpho-syntactic properties.</a:t>
            </a:r>
          </a:p>
          <a:p>
            <a:endParaRPr lang="mt-MT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87624" y="2924944"/>
            <a:ext cx="30243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>
                <a:latin typeface="Calibri" pitchFamily="34" charset="0"/>
                <a:cs typeface="Calibri" pitchFamily="34" charset="0"/>
              </a:rPr>
              <a:t>Sentence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mt-MT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mt-MT" i="1" dirty="0" smtClean="0">
                <a:latin typeface="Calibri" pitchFamily="34" charset="0"/>
                <a:cs typeface="Calibri" pitchFamily="34" charset="0"/>
              </a:rPr>
              <a:t>Peppi kien il-Prim Ministru</a:t>
            </a:r>
            <a:r>
              <a:rPr lang="mt-MT" i="1" dirty="0" smtClean="0"/>
              <a:t>.</a:t>
            </a:r>
            <a:endParaRPr lang="en-GB" i="1" dirty="0"/>
          </a:p>
        </p:txBody>
      </p:sp>
      <p:sp>
        <p:nvSpPr>
          <p:cNvPr id="5" name="Right Arrow 4"/>
          <p:cNvSpPr/>
          <p:nvPr/>
        </p:nvSpPr>
        <p:spPr>
          <a:xfrm>
            <a:off x="4427984" y="3284984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436096" y="3140968"/>
            <a:ext cx="345638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2200" b="1" dirty="0" smtClean="0">
                <a:latin typeface="Calibri" pitchFamily="34" charset="0"/>
                <a:cs typeface="Calibri" pitchFamily="34" charset="0"/>
              </a:rPr>
              <a:t>Tagger</a:t>
            </a:r>
            <a:endParaRPr lang="en-GB" sz="22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mt-MT" sz="22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sz="22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mt-MT" sz="2200" dirty="0" smtClean="0">
                <a:latin typeface="Calibri" pitchFamily="34" charset="0"/>
                <a:cs typeface="Calibri" pitchFamily="34" charset="0"/>
              </a:rPr>
              <a:t>re-trained based on manually tagged text</a:t>
            </a:r>
            <a:endParaRPr lang="en-GB" sz="22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584" y="4293096"/>
            <a:ext cx="338437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b="1" dirty="0" smtClean="0">
                <a:latin typeface="Calibri" pitchFamily="34" charset="0"/>
                <a:cs typeface="Calibri" pitchFamily="34" charset="0"/>
              </a:rPr>
              <a:t>POS Tagset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mt-MT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mt-MT" i="1" dirty="0" smtClean="0">
                <a:latin typeface="Calibri" pitchFamily="34" charset="0"/>
                <a:cs typeface="Calibri" pitchFamily="34" charset="0"/>
              </a:rPr>
              <a:t>Lists the relevant morphosyntactic categories of Maltese</a:t>
            </a:r>
            <a:endParaRPr lang="en-GB" i="1" dirty="0"/>
          </a:p>
        </p:txBody>
      </p:sp>
      <p:sp>
        <p:nvSpPr>
          <p:cNvPr id="10" name="Right Arrow 9"/>
          <p:cNvSpPr/>
          <p:nvPr/>
        </p:nvSpPr>
        <p:spPr>
          <a:xfrm>
            <a:off x="4283968" y="4653136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Part 1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t-MT" dirty="0" smtClean="0"/>
              <a:t>A bit of history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Tool 1: How does it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t-MT" dirty="0" smtClean="0"/>
              <a:t>We manually tag a number of texts.</a:t>
            </a:r>
            <a:endParaRPr lang="mt-MT" dirty="0" smtClean="0"/>
          </a:p>
          <a:p>
            <a:endParaRPr lang="mt-M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Tool 1: How does it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t-MT" dirty="0" smtClean="0"/>
              <a:t>We manually tag a number of texts.</a:t>
            </a:r>
          </a:p>
          <a:p>
            <a:endParaRPr lang="mt-MT" dirty="0" smtClean="0"/>
          </a:p>
          <a:p>
            <a:r>
              <a:rPr lang="mt-MT" dirty="0" smtClean="0"/>
              <a:t>We then train a statistical language model which takes into account:</a:t>
            </a:r>
          </a:p>
          <a:p>
            <a:pPr lvl="1"/>
            <a:r>
              <a:rPr lang="mt-MT" dirty="0" smtClean="0"/>
              <a:t>The “shape” of a word:</a:t>
            </a:r>
          </a:p>
          <a:p>
            <a:pPr lvl="2"/>
            <a:r>
              <a:rPr lang="mt-MT" dirty="0" smtClean="0"/>
              <a:t>E.g. What is the likelihood that a word ending in </a:t>
            </a:r>
            <a:r>
              <a:rPr lang="mt-MT" i="1" dirty="0" smtClean="0"/>
              <a:t>–zjoni</a:t>
            </a:r>
            <a:r>
              <a:rPr lang="mt-MT" dirty="0" smtClean="0"/>
              <a:t> will be a feminine common noun?</a:t>
            </a:r>
          </a:p>
          <a:p>
            <a:pPr lvl="1"/>
            <a:r>
              <a:rPr lang="mt-MT" dirty="0" smtClean="0"/>
              <a:t>The context:</a:t>
            </a:r>
          </a:p>
          <a:p>
            <a:pPr lvl="2"/>
            <a:r>
              <a:rPr lang="mt-MT" dirty="0" smtClean="0"/>
              <a:t>If the previous word was tagged as an article, what is the likelihood that the word </a:t>
            </a:r>
            <a:r>
              <a:rPr lang="mt-MT" i="1" dirty="0" smtClean="0"/>
              <a:t>din</a:t>
            </a:r>
            <a:r>
              <a:rPr lang="mt-MT" dirty="0" smtClean="0"/>
              <a:t> will be tagged as a noun?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Tool 1: Current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t-MT" dirty="0" smtClean="0"/>
              <a:t>Tagger has an accuracy of 85-6%.</a:t>
            </a:r>
          </a:p>
          <a:p>
            <a:r>
              <a:rPr lang="mt-MT" dirty="0" smtClean="0"/>
              <a:t>Not enough!</a:t>
            </a:r>
          </a:p>
          <a:p>
            <a:endParaRPr lang="mt-MT" dirty="0" smtClean="0"/>
          </a:p>
          <a:p>
            <a:r>
              <a:rPr lang="mt-MT" dirty="0" smtClean="0"/>
              <a:t>We now have some funds to recruit people to help us train it better (more manual tagging, correction of output).</a:t>
            </a:r>
          </a:p>
          <a:p>
            <a:endParaRPr lang="mt-MT" dirty="0" smtClean="0"/>
          </a:p>
          <a:p>
            <a:r>
              <a:rPr lang="mt-MT" dirty="0" smtClean="0"/>
              <a:t>Note: in order to develop a POS Tagger, you need a corpus in the first place!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Tool 2: spell checking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t-MT" dirty="0" smtClean="0"/>
              <a:t>Corpora can also help in developing sophisticated spelling correction algorithms.</a:t>
            </a:r>
          </a:p>
          <a:p>
            <a:endParaRPr lang="mt-MT" dirty="0" smtClean="0"/>
          </a:p>
          <a:p>
            <a:r>
              <a:rPr lang="mt-MT" dirty="0" smtClean="0"/>
              <a:t>We are currently developing two spell checkers, which we intend to make available publicly.</a:t>
            </a:r>
          </a:p>
          <a:p>
            <a:endParaRPr lang="mt-MT" dirty="0" smtClean="0"/>
          </a:p>
          <a:p>
            <a:r>
              <a:rPr lang="mt-MT" dirty="0" smtClean="0"/>
              <a:t>This is</a:t>
            </a:r>
            <a:r>
              <a:rPr lang="mt-MT" dirty="0" smtClean="0">
                <a:solidFill>
                  <a:schemeClr val="accent1"/>
                </a:solidFill>
              </a:rPr>
              <a:t> </a:t>
            </a:r>
            <a:r>
              <a:rPr lang="mt-MT" b="1" dirty="0" smtClean="0">
                <a:solidFill>
                  <a:schemeClr val="accent1"/>
                </a:solidFill>
              </a:rPr>
              <a:t>work in progress</a:t>
            </a:r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Tool 2: The simplest version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2780928"/>
            <a:ext cx="18722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Word: </a:t>
            </a:r>
            <a:r>
              <a:rPr lang="mt-MT" i="1" dirty="0" smtClean="0">
                <a:latin typeface="Calibri" pitchFamily="34" charset="0"/>
                <a:cs typeface="Calibri" pitchFamily="34" charset="0"/>
              </a:rPr>
              <a:t>ħafan</a:t>
            </a:r>
            <a:endParaRPr lang="en-GB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Tool 2: The simplest version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827584" y="1844824"/>
            <a:ext cx="1584176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mt-MT" b="1" dirty="0" smtClean="0"/>
              <a:t>Dizzjunarju</a:t>
            </a:r>
          </a:p>
          <a:p>
            <a:pPr algn="ctr"/>
            <a:endParaRPr lang="mt-MT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mt-MT" sz="1400" b="1" i="1" dirty="0">
                <a:latin typeface="Calibri" pitchFamily="34" charset="0"/>
                <a:cs typeface="Calibri" pitchFamily="34" charset="0"/>
              </a:rPr>
              <a:t>a</a:t>
            </a:r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rpa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arpeġġ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astjena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...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Bertu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...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ħafen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ħafna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...</a:t>
            </a:r>
            <a:endParaRPr lang="en-GB" sz="1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780928"/>
            <a:ext cx="18722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Word: </a:t>
            </a:r>
            <a:r>
              <a:rPr lang="mt-MT" i="1" dirty="0" smtClean="0">
                <a:latin typeface="Calibri" pitchFamily="34" charset="0"/>
                <a:cs typeface="Calibri" pitchFamily="34" charset="0"/>
              </a:rPr>
              <a:t>ħafan</a:t>
            </a:r>
            <a:endParaRPr lang="en-GB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483768" y="2852936"/>
            <a:ext cx="576064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Tool 2: The simplest version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827584" y="1844824"/>
            <a:ext cx="1584176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mt-MT" b="1" dirty="0" smtClean="0"/>
              <a:t>Dizzjunarju</a:t>
            </a:r>
          </a:p>
          <a:p>
            <a:pPr algn="ctr"/>
            <a:endParaRPr lang="mt-MT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mt-MT" sz="1400" b="1" i="1" dirty="0">
                <a:latin typeface="Calibri" pitchFamily="34" charset="0"/>
                <a:cs typeface="Calibri" pitchFamily="34" charset="0"/>
              </a:rPr>
              <a:t>a</a:t>
            </a:r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rpa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arpeġġ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astjena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...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Bertu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...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ħafen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ħafna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...</a:t>
            </a:r>
            <a:endParaRPr lang="en-GB" sz="1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780928"/>
            <a:ext cx="18722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Word: </a:t>
            </a:r>
            <a:r>
              <a:rPr lang="mt-MT" i="1" dirty="0" smtClean="0">
                <a:latin typeface="Calibri" pitchFamily="34" charset="0"/>
                <a:cs typeface="Calibri" pitchFamily="34" charset="0"/>
              </a:rPr>
              <a:t>ħafan</a:t>
            </a:r>
            <a:endParaRPr lang="en-GB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483768" y="2852936"/>
            <a:ext cx="576064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 flipV="1">
            <a:off x="5076056" y="2492896"/>
            <a:ext cx="504056" cy="472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5076056" y="2965594"/>
            <a:ext cx="576064" cy="31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70588" y="2206605"/>
            <a:ext cx="18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dirty="0">
                <a:latin typeface="Calibri" pitchFamily="34" charset="0"/>
                <a:cs typeface="Calibri" pitchFamily="34" charset="0"/>
              </a:rPr>
              <a:t>ħ</a:t>
            </a:r>
            <a:r>
              <a:rPr lang="mt-MT" dirty="0" smtClean="0">
                <a:latin typeface="Calibri" pitchFamily="34" charset="0"/>
                <a:cs typeface="Calibri" pitchFamily="34" charset="0"/>
              </a:rPr>
              <a:t>afen </a:t>
            </a:r>
          </a:p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(one substitution)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497" y="2996952"/>
            <a:ext cx="1560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ħafna </a:t>
            </a:r>
          </a:p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(transposition)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Tool 2: The simplest version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827584" y="1844824"/>
            <a:ext cx="1584176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mt-MT" b="1" dirty="0" smtClean="0"/>
              <a:t>Dizzjunarju</a:t>
            </a:r>
          </a:p>
          <a:p>
            <a:pPr algn="ctr"/>
            <a:endParaRPr lang="mt-MT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mt-MT" sz="1400" b="1" i="1" dirty="0">
                <a:latin typeface="Calibri" pitchFamily="34" charset="0"/>
                <a:cs typeface="Calibri" pitchFamily="34" charset="0"/>
              </a:rPr>
              <a:t>a</a:t>
            </a:r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rpa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arpeġġ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astjena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...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Bertu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...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ħafen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ħafna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...</a:t>
            </a:r>
            <a:endParaRPr lang="en-GB" sz="1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780928"/>
            <a:ext cx="18722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Word: </a:t>
            </a:r>
            <a:r>
              <a:rPr lang="mt-MT" i="1" dirty="0" smtClean="0">
                <a:latin typeface="Calibri" pitchFamily="34" charset="0"/>
                <a:cs typeface="Calibri" pitchFamily="34" charset="0"/>
              </a:rPr>
              <a:t>ħafan</a:t>
            </a:r>
            <a:endParaRPr lang="en-GB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483768" y="2852936"/>
            <a:ext cx="576064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 flipV="1">
            <a:off x="5076056" y="2492896"/>
            <a:ext cx="504056" cy="472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5076056" y="2965594"/>
            <a:ext cx="576064" cy="31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70588" y="2206605"/>
            <a:ext cx="18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dirty="0">
                <a:latin typeface="Calibri" pitchFamily="34" charset="0"/>
                <a:cs typeface="Calibri" pitchFamily="34" charset="0"/>
              </a:rPr>
              <a:t>ħ</a:t>
            </a:r>
            <a:r>
              <a:rPr lang="mt-MT" dirty="0" smtClean="0">
                <a:latin typeface="Calibri" pitchFamily="34" charset="0"/>
                <a:cs typeface="Calibri" pitchFamily="34" charset="0"/>
              </a:rPr>
              <a:t>afen </a:t>
            </a:r>
          </a:p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(one substitution)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497" y="2996952"/>
            <a:ext cx="1560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ħafna </a:t>
            </a:r>
          </a:p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(transposition)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4581128"/>
            <a:ext cx="6048672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mt-MT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speller identifes the dictionary alternatives which are “closest” to the user’s entry, by calculating the cost of transforming the user’s word into another word.</a:t>
            </a:r>
          </a:p>
          <a:p>
            <a:endParaRPr lang="mt-MT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mt-MT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User is offered the “nearest” candidates.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Tool 2:</a:t>
            </a:r>
            <a:r>
              <a:rPr lang="mt-MT" dirty="0" smtClean="0"/>
              <a:t> A slight </a:t>
            </a:r>
            <a:r>
              <a:rPr lang="mt-MT" dirty="0" smtClean="0"/>
              <a:t>variation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827584" y="1844824"/>
            <a:ext cx="1584176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mt-MT" b="1" dirty="0" smtClean="0"/>
              <a:t>Dizzjunarju</a:t>
            </a:r>
          </a:p>
          <a:p>
            <a:pPr algn="ctr"/>
            <a:endParaRPr lang="mt-MT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mt-MT" sz="1400" b="1" i="1" dirty="0">
                <a:latin typeface="Calibri" pitchFamily="34" charset="0"/>
                <a:cs typeface="Calibri" pitchFamily="34" charset="0"/>
              </a:rPr>
              <a:t>a</a:t>
            </a:r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rpa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arpeġġ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astjena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...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Bertu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...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ħafen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ħafna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...</a:t>
            </a:r>
            <a:endParaRPr lang="en-GB" sz="1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780928"/>
            <a:ext cx="18722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Word: </a:t>
            </a:r>
            <a:r>
              <a:rPr lang="mt-MT" i="1" dirty="0" smtClean="0">
                <a:latin typeface="Calibri" pitchFamily="34" charset="0"/>
                <a:cs typeface="Calibri" pitchFamily="34" charset="0"/>
              </a:rPr>
              <a:t>ħafan</a:t>
            </a:r>
            <a:endParaRPr lang="en-GB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483768" y="2852936"/>
            <a:ext cx="576064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5076056" y="2492896"/>
            <a:ext cx="504056" cy="472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  <a:endCxn id="10" idx="1"/>
          </p:cNvCxnSpPr>
          <p:nvPr/>
        </p:nvCxnSpPr>
        <p:spPr>
          <a:xfrm>
            <a:off x="5076056" y="2965594"/>
            <a:ext cx="576064" cy="853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80112" y="2060848"/>
            <a:ext cx="18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dirty="0">
                <a:latin typeface="Calibri" pitchFamily="34" charset="0"/>
                <a:cs typeface="Calibri" pitchFamily="34" charset="0"/>
              </a:rPr>
              <a:t>ħ</a:t>
            </a:r>
            <a:r>
              <a:rPr lang="mt-MT" dirty="0" smtClean="0">
                <a:latin typeface="Calibri" pitchFamily="34" charset="0"/>
                <a:cs typeface="Calibri" pitchFamily="34" charset="0"/>
              </a:rPr>
              <a:t>afen </a:t>
            </a:r>
          </a:p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(one substitution)</a:t>
            </a:r>
          </a:p>
          <a:p>
            <a:r>
              <a:rPr lang="mt-MT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Frequency: 3</a:t>
            </a:r>
            <a:endParaRPr lang="en-GB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3356992"/>
            <a:ext cx="1644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ħafna </a:t>
            </a:r>
          </a:p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(transposition)</a:t>
            </a:r>
          </a:p>
          <a:p>
            <a:r>
              <a:rPr lang="mt-MT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Frequency: 250</a:t>
            </a:r>
            <a:endParaRPr lang="en-GB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Tool 2:</a:t>
            </a:r>
            <a:r>
              <a:rPr lang="mt-MT" dirty="0" smtClean="0"/>
              <a:t> A slight </a:t>
            </a:r>
            <a:r>
              <a:rPr lang="mt-MT" dirty="0" smtClean="0"/>
              <a:t>variation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827584" y="1844824"/>
            <a:ext cx="1584176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mt-MT" b="1" dirty="0" smtClean="0"/>
              <a:t>Dizzjunarju</a:t>
            </a:r>
          </a:p>
          <a:p>
            <a:pPr algn="ctr"/>
            <a:endParaRPr lang="mt-MT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mt-MT" sz="1400" b="1" i="1" dirty="0">
                <a:latin typeface="Calibri" pitchFamily="34" charset="0"/>
                <a:cs typeface="Calibri" pitchFamily="34" charset="0"/>
              </a:rPr>
              <a:t>a</a:t>
            </a:r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rpa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arpeġġ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astjena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...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Bertu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...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ħafen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ħafna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...</a:t>
            </a:r>
            <a:endParaRPr lang="en-GB" sz="1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780928"/>
            <a:ext cx="18722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Word: </a:t>
            </a:r>
            <a:r>
              <a:rPr lang="mt-MT" i="1" dirty="0" smtClean="0">
                <a:latin typeface="Calibri" pitchFamily="34" charset="0"/>
                <a:cs typeface="Calibri" pitchFamily="34" charset="0"/>
              </a:rPr>
              <a:t>ħafan</a:t>
            </a:r>
            <a:endParaRPr lang="en-GB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483768" y="2852936"/>
            <a:ext cx="576064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5076056" y="2492896"/>
            <a:ext cx="504056" cy="472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  <a:endCxn id="10" idx="1"/>
          </p:cNvCxnSpPr>
          <p:nvPr/>
        </p:nvCxnSpPr>
        <p:spPr>
          <a:xfrm>
            <a:off x="5076056" y="2965594"/>
            <a:ext cx="576064" cy="853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80112" y="2060848"/>
            <a:ext cx="18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dirty="0">
                <a:latin typeface="Calibri" pitchFamily="34" charset="0"/>
                <a:cs typeface="Calibri" pitchFamily="34" charset="0"/>
              </a:rPr>
              <a:t>ħ</a:t>
            </a:r>
            <a:r>
              <a:rPr lang="mt-MT" dirty="0" smtClean="0">
                <a:latin typeface="Calibri" pitchFamily="34" charset="0"/>
                <a:cs typeface="Calibri" pitchFamily="34" charset="0"/>
              </a:rPr>
              <a:t>afen </a:t>
            </a:r>
          </a:p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(one substitution)</a:t>
            </a:r>
          </a:p>
          <a:p>
            <a:r>
              <a:rPr lang="mt-MT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Frequency: 3</a:t>
            </a:r>
            <a:endParaRPr lang="en-GB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3356992"/>
            <a:ext cx="1644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ħafna </a:t>
            </a:r>
          </a:p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(transposition)</a:t>
            </a:r>
          </a:p>
          <a:p>
            <a:r>
              <a:rPr lang="mt-MT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Frequency: 250</a:t>
            </a:r>
            <a:endParaRPr lang="en-GB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4881934"/>
            <a:ext cx="6048672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mt-MT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 can exploit the corpus to identify word frequencies, and then propose the most frequent candidates to the user.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Part 2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The MLRS Corpus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82154"/>
          </a:xfrm>
        </p:spPr>
        <p:txBody>
          <a:bodyPr>
            <a:normAutofit fontScale="90000"/>
          </a:bodyPr>
          <a:lstStyle/>
          <a:p>
            <a:r>
              <a:rPr lang="mt-MT" dirty="0" smtClean="0"/>
              <a:t>Tool 2: A much more interesting variation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/>
          <a:lstStyle/>
          <a:p>
            <a:endParaRPr lang="mt-MT" dirty="0" smtClean="0"/>
          </a:p>
          <a:p>
            <a:r>
              <a:rPr lang="mt-MT" dirty="0" smtClean="0"/>
              <a:t>Many errors are not actually typos!</a:t>
            </a:r>
          </a:p>
          <a:p>
            <a:pPr lvl="1"/>
            <a:r>
              <a:rPr lang="mt-MT" i="1" dirty="0" smtClean="0"/>
              <a:t>Għalef li ma kellux ħtija</a:t>
            </a:r>
          </a:p>
          <a:p>
            <a:endParaRPr lang="mt-MT" i="1" dirty="0" smtClean="0"/>
          </a:p>
          <a:p>
            <a:r>
              <a:rPr lang="mt-MT" dirty="0" smtClean="0"/>
              <a:t>A dictionary-based speller without context is useless here!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t-MT" dirty="0" smtClean="0"/>
              <a:t>Here’s a really cool application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 l="26100" t="17006" r="39701" b="28995"/>
          <a:stretch>
            <a:fillRect/>
          </a:stretch>
        </p:blipFill>
        <p:spPr bwMode="auto">
          <a:xfrm>
            <a:off x="827584" y="1412776"/>
            <a:ext cx="6480720" cy="468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71600" y="1484784"/>
            <a:ext cx="1224136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555776" y="2204864"/>
            <a:ext cx="1224136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t-MT" dirty="0" smtClean="0"/>
              <a:t>Even real mistakes depend on context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4971" t="17006" r="38579" b="62114"/>
          <a:stretch>
            <a:fillRect/>
          </a:stretch>
        </p:blipFill>
        <p:spPr bwMode="auto">
          <a:xfrm>
            <a:off x="1115616" y="1484784"/>
            <a:ext cx="58326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899592" y="1628800"/>
            <a:ext cx="1224136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763688" y="2276872"/>
            <a:ext cx="1224136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t-MT" dirty="0" smtClean="0"/>
              <a:t>Even real mistakes depend on context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4971" t="17006" r="38579" b="62114"/>
          <a:stretch>
            <a:fillRect/>
          </a:stretch>
        </p:blipFill>
        <p:spPr bwMode="auto">
          <a:xfrm>
            <a:off x="1115616" y="1484784"/>
            <a:ext cx="58326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899592" y="1628800"/>
            <a:ext cx="1224136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763688" y="2276872"/>
            <a:ext cx="1224136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4172" t="17726" r="42857" b="60674"/>
          <a:stretch>
            <a:fillRect/>
          </a:stretch>
        </p:blipFill>
        <p:spPr bwMode="auto">
          <a:xfrm>
            <a:off x="971600" y="3789040"/>
            <a:ext cx="6876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2627784" y="3861048"/>
            <a:ext cx="1224136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995936" y="4581128"/>
            <a:ext cx="1224136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How this 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t-MT" dirty="0" smtClean="0"/>
              <a:t>These spellers use a statistical model of language:</a:t>
            </a:r>
          </a:p>
          <a:p>
            <a:pPr lvl="1"/>
            <a:r>
              <a:rPr lang="mt-MT" dirty="0" smtClean="0"/>
              <a:t>Models the probability of sequences of characters.</a:t>
            </a:r>
          </a:p>
          <a:p>
            <a:pPr lvl="1"/>
            <a:r>
              <a:rPr lang="mt-MT" dirty="0" smtClean="0"/>
              <a:t>Language is modeled as a sequence of transitions between characters, with associated probabilities.</a:t>
            </a:r>
          </a:p>
          <a:p>
            <a:pPr lvl="1"/>
            <a:endParaRPr lang="mt-MT" dirty="0" smtClean="0"/>
          </a:p>
          <a:p>
            <a:pPr lvl="1"/>
            <a:endParaRPr lang="mt-MT" dirty="0" smtClean="0"/>
          </a:p>
          <a:p>
            <a:pPr lvl="1">
              <a:buNone/>
            </a:pPr>
            <a:r>
              <a:rPr lang="mt-MT" dirty="0" smtClean="0"/>
              <a:t>	g </a:t>
            </a:r>
            <a:r>
              <a:rPr lang="mt-MT" dirty="0" smtClean="0">
                <a:sym typeface="Wingdings" pitchFamily="2" charset="2"/>
              </a:rPr>
              <a:t> ħ  a  l  e  f  _  l  i</a:t>
            </a:r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1907704" y="3789040"/>
            <a:ext cx="439248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How this 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t-MT" dirty="0" smtClean="0"/>
              <a:t>These spellers use a statistical model of language:</a:t>
            </a:r>
          </a:p>
          <a:p>
            <a:pPr lvl="1"/>
            <a:r>
              <a:rPr lang="mt-MT" dirty="0" smtClean="0"/>
              <a:t>Models the probability of sequences of characters.</a:t>
            </a:r>
          </a:p>
          <a:p>
            <a:pPr lvl="1"/>
            <a:r>
              <a:rPr lang="mt-MT" dirty="0" smtClean="0"/>
              <a:t>Language is modeled as a sequence of transitions between characters, with associated probabilities.</a:t>
            </a:r>
          </a:p>
          <a:p>
            <a:pPr lvl="1"/>
            <a:endParaRPr lang="mt-MT" dirty="0" smtClean="0"/>
          </a:p>
          <a:p>
            <a:pPr lvl="1"/>
            <a:endParaRPr lang="mt-MT" dirty="0" smtClean="0"/>
          </a:p>
          <a:p>
            <a:pPr lvl="1">
              <a:buNone/>
            </a:pPr>
            <a:r>
              <a:rPr lang="mt-MT" dirty="0" smtClean="0"/>
              <a:t>	g </a:t>
            </a:r>
            <a:r>
              <a:rPr lang="mt-MT" dirty="0" smtClean="0">
                <a:sym typeface="Wingdings" pitchFamily="2" charset="2"/>
              </a:rPr>
              <a:t> ħ  a  l  e  f  _  l  i</a:t>
            </a:r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1907704" y="3789040"/>
            <a:ext cx="439248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39552" y="5013176"/>
            <a:ext cx="8193846" cy="43088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mt-MT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sequence </a:t>
            </a:r>
            <a:r>
              <a:rPr lang="mt-MT" sz="22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ħalef li</a:t>
            </a:r>
            <a:r>
              <a:rPr lang="mt-MT" sz="2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is much more likely than the sequence </a:t>
            </a:r>
            <a:r>
              <a:rPr lang="mt-MT" sz="22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għalef li</a:t>
            </a:r>
            <a:endParaRPr lang="en-GB" sz="2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How this model is built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t-MT" dirty="0" smtClean="0"/>
              <a:t>Once again, our starting point is a corpus!</a:t>
            </a:r>
          </a:p>
          <a:p>
            <a:pPr lvl="1"/>
            <a:endParaRPr lang="mt-MT" dirty="0" smtClean="0"/>
          </a:p>
          <a:p>
            <a:r>
              <a:rPr lang="mt-MT" dirty="0" smtClean="0"/>
              <a:t>We build the model based on several million sentences.</a:t>
            </a:r>
          </a:p>
          <a:p>
            <a:endParaRPr lang="mt-MT" dirty="0" smtClean="0"/>
          </a:p>
          <a:p>
            <a:r>
              <a:rPr lang="mt-MT" dirty="0" smtClean="0"/>
              <a:t>A few real examples:</a:t>
            </a:r>
          </a:p>
          <a:p>
            <a:pPr lvl="1"/>
            <a:r>
              <a:rPr lang="mt-MT" i="1" dirty="0" smtClean="0"/>
              <a:t>Peppi għalef in-nagħaġ</a:t>
            </a:r>
            <a:r>
              <a:rPr lang="mt-MT" dirty="0" smtClean="0"/>
              <a:t>: 0.00...</a:t>
            </a:r>
            <a:r>
              <a:rPr lang="en-GB" dirty="0" smtClean="0"/>
              <a:t>219</a:t>
            </a:r>
            <a:endParaRPr lang="mt-MT" dirty="0" smtClean="0"/>
          </a:p>
          <a:p>
            <a:pPr lvl="1"/>
            <a:r>
              <a:rPr lang="mt-MT" i="1" dirty="0" smtClean="0"/>
              <a:t>Peppi ħalef in-nagħaġ</a:t>
            </a:r>
            <a:r>
              <a:rPr lang="mt-MT" dirty="0" smtClean="0"/>
              <a:t>: 0.000...</a:t>
            </a:r>
            <a:r>
              <a:rPr lang="en-GB" dirty="0" smtClean="0"/>
              <a:t>156</a:t>
            </a:r>
            <a:endParaRPr lang="mt-MT" dirty="0" smtClean="0"/>
          </a:p>
          <a:p>
            <a:pPr>
              <a:buNone/>
            </a:pP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How this model is built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t-MT" dirty="0" smtClean="0"/>
              <a:t>Once again, our starting point is a corpus!</a:t>
            </a:r>
          </a:p>
          <a:p>
            <a:pPr lvl="1"/>
            <a:endParaRPr lang="mt-MT" dirty="0" smtClean="0"/>
          </a:p>
          <a:p>
            <a:r>
              <a:rPr lang="mt-MT" dirty="0" smtClean="0"/>
              <a:t>We build the model based on several million sentences.</a:t>
            </a:r>
          </a:p>
          <a:p>
            <a:endParaRPr lang="mt-MT" dirty="0" smtClean="0"/>
          </a:p>
          <a:p>
            <a:r>
              <a:rPr lang="mt-MT" dirty="0" smtClean="0"/>
              <a:t>A few real examples:</a:t>
            </a:r>
          </a:p>
          <a:p>
            <a:pPr lvl="1"/>
            <a:r>
              <a:rPr lang="mt-MT" i="1" dirty="0" smtClean="0"/>
              <a:t>Peppi għalef in-nagħaġ</a:t>
            </a:r>
            <a:r>
              <a:rPr lang="mt-MT" dirty="0" smtClean="0"/>
              <a:t>: 0.00...</a:t>
            </a:r>
            <a:r>
              <a:rPr lang="en-GB" dirty="0" smtClean="0"/>
              <a:t>219</a:t>
            </a:r>
            <a:endParaRPr lang="mt-MT" dirty="0" smtClean="0"/>
          </a:p>
          <a:p>
            <a:pPr lvl="1"/>
            <a:r>
              <a:rPr lang="mt-MT" i="1" dirty="0" smtClean="0"/>
              <a:t>Peppi ħalef in-nagħaġ</a:t>
            </a:r>
            <a:r>
              <a:rPr lang="mt-MT" dirty="0" smtClean="0"/>
              <a:t>: 0.000...</a:t>
            </a:r>
            <a:r>
              <a:rPr lang="en-GB" dirty="0" smtClean="0"/>
              <a:t>156</a:t>
            </a:r>
            <a:endParaRPr lang="mt-MT" dirty="0" smtClean="0"/>
          </a:p>
          <a:p>
            <a:pPr>
              <a:buNone/>
            </a:pPr>
            <a:endParaRPr lang="en-GB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5445224"/>
            <a:ext cx="72008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mt-MT" sz="2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NB: None of these sentences was actually in our corpus. The statistical model can generalise to some extent!</a:t>
            </a:r>
            <a:endParaRPr lang="en-GB" sz="2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So what we’re trying to do is...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827584" y="2132856"/>
            <a:ext cx="158417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mt-MT" b="1" dirty="0" smtClean="0"/>
              <a:t>Dizzjunarju</a:t>
            </a:r>
          </a:p>
          <a:p>
            <a:pPr algn="ctr"/>
            <a:endParaRPr lang="mt-MT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ħafen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ħafna</a:t>
            </a:r>
          </a:p>
          <a:p>
            <a:pPr algn="ctr"/>
            <a:r>
              <a:rPr lang="mt-MT" sz="1400" b="1" i="1" dirty="0" smtClean="0">
                <a:latin typeface="Calibri" pitchFamily="34" charset="0"/>
                <a:cs typeface="Calibri" pitchFamily="34" charset="0"/>
              </a:rPr>
              <a:t>...</a:t>
            </a:r>
            <a:endParaRPr lang="en-GB" sz="1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3028169"/>
            <a:ext cx="187220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Sentence: </a:t>
            </a:r>
          </a:p>
          <a:p>
            <a:r>
              <a:rPr lang="mt-MT" i="1" dirty="0" smtClean="0">
                <a:latin typeface="Calibri" pitchFamily="34" charset="0"/>
                <a:cs typeface="Calibri" pitchFamily="34" charset="0"/>
              </a:rPr>
              <a:t>Xtara ħafan ħut</a:t>
            </a:r>
            <a:endParaRPr lang="en-GB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Left-Right Arrow 5"/>
          <p:cNvSpPr/>
          <p:nvPr/>
        </p:nvSpPr>
        <p:spPr>
          <a:xfrm rot="1890364">
            <a:off x="2555776" y="3028169"/>
            <a:ext cx="576064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5076056" y="2740137"/>
            <a:ext cx="504056" cy="611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  <a:endCxn id="10" idx="1"/>
          </p:cNvCxnSpPr>
          <p:nvPr/>
        </p:nvCxnSpPr>
        <p:spPr>
          <a:xfrm>
            <a:off x="5076056" y="3351335"/>
            <a:ext cx="576064" cy="3288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80112" y="2422629"/>
            <a:ext cx="3011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i="1" dirty="0">
                <a:latin typeface="Calibri" pitchFamily="34" charset="0"/>
                <a:cs typeface="Calibri" pitchFamily="34" charset="0"/>
              </a:rPr>
              <a:t>ħ</a:t>
            </a:r>
            <a:r>
              <a:rPr lang="mt-MT" i="1" dirty="0" smtClean="0">
                <a:latin typeface="Calibri" pitchFamily="34" charset="0"/>
                <a:cs typeface="Calibri" pitchFamily="34" charset="0"/>
              </a:rPr>
              <a:t>afen </a:t>
            </a:r>
          </a:p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Low probability in this context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2120" y="3356992"/>
            <a:ext cx="3055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i="1" dirty="0" smtClean="0">
                <a:latin typeface="Calibri" pitchFamily="34" charset="0"/>
                <a:cs typeface="Calibri" pitchFamily="34" charset="0"/>
              </a:rPr>
              <a:t>ħafna </a:t>
            </a:r>
          </a:p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High probability in this context</a:t>
            </a:r>
            <a:endParaRPr lang="en-GB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5013176"/>
            <a:ext cx="6048672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mt-MT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Apart from using distance, we are also exploiting context. Once again, this is only possible if we have a large corpus.</a:t>
            </a:r>
          </a:p>
          <a:p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827584" y="3717032"/>
            <a:ext cx="172819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mt-MT" b="1" dirty="0" smtClean="0">
                <a:latin typeface="Calibri" pitchFamily="34" charset="0"/>
                <a:cs typeface="Calibri" pitchFamily="34" charset="0"/>
              </a:rPr>
              <a:t>Statistical language model</a:t>
            </a:r>
          </a:p>
        </p:txBody>
      </p:sp>
      <p:sp>
        <p:nvSpPr>
          <p:cNvPr id="14" name="Left-Right Arrow 13"/>
          <p:cNvSpPr/>
          <p:nvPr/>
        </p:nvSpPr>
        <p:spPr>
          <a:xfrm rot="19093919">
            <a:off x="2554521" y="3480612"/>
            <a:ext cx="576064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A slight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t-MT" dirty="0" smtClean="0"/>
              <a:t>The corpus actually contains typos!</a:t>
            </a:r>
          </a:p>
          <a:p>
            <a:endParaRPr lang="mt-MT" dirty="0" smtClean="0"/>
          </a:p>
          <a:p>
            <a:r>
              <a:rPr lang="mt-MT" dirty="0" smtClean="0"/>
              <a:t>This means we can’t build proper spelling correction algorithms until we’ve corrected the typos in the training data.</a:t>
            </a:r>
          </a:p>
          <a:p>
            <a:endParaRPr lang="mt-MT" dirty="0" smtClean="0"/>
          </a:p>
          <a:p>
            <a:r>
              <a:rPr lang="mt-MT" dirty="0" smtClean="0"/>
              <a:t>Our next goal is to actually correct all the errors in the corpus.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MLRS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 fontScale="92500" lnSpcReduction="20000"/>
          </a:bodyPr>
          <a:lstStyle/>
          <a:p>
            <a:r>
              <a:rPr lang="mt-MT" dirty="0" smtClean="0"/>
              <a:t>The Maltese Language Resource Server is publicly available on </a:t>
            </a:r>
            <a:r>
              <a:rPr lang="mt-MT" b="1" dirty="0" smtClean="0"/>
              <a:t>mlrs.research.um.edu.mt</a:t>
            </a:r>
          </a:p>
          <a:p>
            <a:endParaRPr lang="mt-MT" dirty="0" smtClean="0"/>
          </a:p>
          <a:p>
            <a:r>
              <a:rPr lang="mt-MT" dirty="0" smtClean="0"/>
              <a:t>Our long-term aim is to make this a “one stop shop” for resources related to the Maltese language:</a:t>
            </a:r>
          </a:p>
          <a:p>
            <a:pPr lvl="2"/>
            <a:r>
              <a:rPr lang="mt-MT" dirty="0" smtClean="0"/>
              <a:t>Corpora</a:t>
            </a:r>
          </a:p>
          <a:p>
            <a:pPr lvl="2"/>
            <a:r>
              <a:rPr lang="mt-MT" dirty="0" smtClean="0"/>
              <a:t>Experimental data</a:t>
            </a:r>
          </a:p>
          <a:p>
            <a:pPr lvl="2"/>
            <a:r>
              <a:rPr lang="mt-MT" dirty="0" smtClean="0"/>
              <a:t>Audio recordings</a:t>
            </a:r>
          </a:p>
          <a:p>
            <a:pPr lvl="2"/>
            <a:r>
              <a:rPr lang="mt-MT" dirty="0" smtClean="0"/>
              <a:t>Wordlists, dictionaries (including Maltese sign language)</a:t>
            </a:r>
          </a:p>
          <a:p>
            <a:pPr lvl="2"/>
            <a:r>
              <a:rPr lang="mt-MT" dirty="0" smtClean="0"/>
              <a:t>Software tools for language processing</a:t>
            </a:r>
          </a:p>
          <a:p>
            <a:endParaRPr lang="mt-MT" dirty="0" smtClean="0"/>
          </a:p>
          <a:p>
            <a:r>
              <a:rPr lang="mt-MT" dirty="0" smtClean="0"/>
              <a:t>Current status:</a:t>
            </a:r>
          </a:p>
          <a:p>
            <a:pPr lvl="1"/>
            <a:r>
              <a:rPr lang="mt-MT" dirty="0" smtClean="0"/>
              <a:t>A large (ca. 100 million token) corpus of Maltese is available and browsable online. </a:t>
            </a:r>
          </a:p>
          <a:p>
            <a:pPr lvl="1"/>
            <a:r>
              <a:rPr lang="mt-MT" dirty="0" smtClean="0"/>
              <a:t>The corpus is growing...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t-MT" dirty="0" smtClean="0"/>
              <a:t>Tool 3: Morphological analysis and generation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Computational analysis of the formation of words</a:t>
            </a:r>
          </a:p>
          <a:p>
            <a:endParaRPr lang="en-GB" dirty="0" smtClean="0"/>
          </a:p>
          <a:p>
            <a:r>
              <a:rPr lang="en-GB" dirty="0" smtClean="0"/>
              <a:t>Currently, focusing on grouping together related words automatically, on the basis of orthography</a:t>
            </a:r>
          </a:p>
          <a:p>
            <a:endParaRPr lang="en-GB" dirty="0" smtClean="0"/>
          </a:p>
          <a:p>
            <a:r>
              <a:rPr lang="en-GB" dirty="0" smtClean="0"/>
              <a:t>Eventually we will also use phonetic transcription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mt-MT" dirty="0" smtClean="0"/>
              <a:t>This is</a:t>
            </a:r>
            <a:r>
              <a:rPr lang="mt-MT" b="1" dirty="0" smtClean="0">
                <a:solidFill>
                  <a:schemeClr val="accent1"/>
                </a:solidFill>
              </a:rPr>
              <a:t> work in progress</a:t>
            </a:r>
            <a:endParaRPr lang="en-GB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t-MT" dirty="0" smtClean="0"/>
              <a:t>Tool 3: Morphological analysis and generation</a:t>
            </a:r>
            <a:endParaRPr lang="en-GB" dirty="0"/>
          </a:p>
        </p:txBody>
      </p:sp>
      <p:pic>
        <p:nvPicPr>
          <p:cNvPr id="4" name="Picture 3" descr="Screen shot 2011-06-03 at 14.16.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81199"/>
            <a:ext cx="6519538" cy="47244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Minimum Edit Distance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t-MT" dirty="0" smtClean="0"/>
              <a:t>Tool 3: Morphological analysis and generation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Clustering based on patterns, e.g. K-S-R</a:t>
            </a:r>
            <a:endParaRPr lang="en-GB" dirty="0"/>
          </a:p>
        </p:txBody>
      </p:sp>
      <p:pic>
        <p:nvPicPr>
          <p:cNvPr id="6" name="Picture 5" descr="Screen shot 2011-06-03 at 17.02.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2439733"/>
            <a:ext cx="6007100" cy="3732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Part 5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t-MT" dirty="0" smtClean="0"/>
              <a:t>Some conclusions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Main conclusions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t-MT" dirty="0" smtClean="0"/>
              <a:t>A corpus is essential for linguistic research:</a:t>
            </a:r>
          </a:p>
          <a:p>
            <a:pPr lvl="1"/>
            <a:r>
              <a:rPr lang="mt-MT" dirty="0" smtClean="0"/>
              <a:t>It allows us to identify relevant data and quantify it.</a:t>
            </a:r>
          </a:p>
          <a:p>
            <a:pPr lvl="1"/>
            <a:endParaRPr lang="mt-MT" dirty="0" smtClean="0"/>
          </a:p>
          <a:p>
            <a:endParaRPr lang="mt-MT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Main conclusions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t-MT" dirty="0" smtClean="0"/>
              <a:t>A corpus is essential for linguistic research:</a:t>
            </a:r>
          </a:p>
          <a:p>
            <a:pPr lvl="1"/>
            <a:r>
              <a:rPr lang="mt-MT" dirty="0" smtClean="0"/>
              <a:t>It allows us to identify relevant data and quantify it.</a:t>
            </a:r>
          </a:p>
          <a:p>
            <a:pPr lvl="1"/>
            <a:endParaRPr lang="mt-MT" dirty="0" smtClean="0"/>
          </a:p>
          <a:p>
            <a:r>
              <a:rPr lang="mt-MT" dirty="0" smtClean="0"/>
              <a:t>It is also essential for building better tools for automatic language processing.</a:t>
            </a:r>
          </a:p>
          <a:p>
            <a:endParaRPr lang="mt-MT" dirty="0" smtClean="0"/>
          </a:p>
          <a:p>
            <a:pPr>
              <a:buNone/>
            </a:pPr>
            <a:endParaRPr lang="mt-MT" dirty="0" smtClean="0">
              <a:solidFill>
                <a:schemeClr val="accent1"/>
              </a:solidFill>
            </a:endParaRPr>
          </a:p>
          <a:p>
            <a:endParaRPr lang="mt-MT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Main conclusions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t-MT" dirty="0" smtClean="0"/>
              <a:t>A corpus is essential for linguistic research:</a:t>
            </a:r>
          </a:p>
          <a:p>
            <a:pPr lvl="1"/>
            <a:r>
              <a:rPr lang="mt-MT" dirty="0" smtClean="0"/>
              <a:t>It allows us to identify relevant data and quantify it.</a:t>
            </a:r>
          </a:p>
          <a:p>
            <a:pPr lvl="1"/>
            <a:endParaRPr lang="mt-MT" dirty="0" smtClean="0"/>
          </a:p>
          <a:p>
            <a:r>
              <a:rPr lang="mt-MT" dirty="0" smtClean="0"/>
              <a:t>It is also essential for building better tools for automatic language processing.</a:t>
            </a:r>
          </a:p>
          <a:p>
            <a:endParaRPr lang="mt-MT" dirty="0" smtClean="0"/>
          </a:p>
          <a:p>
            <a:r>
              <a:rPr lang="mt-MT" dirty="0" smtClean="0">
                <a:solidFill>
                  <a:schemeClr val="accent1"/>
                </a:solidFill>
              </a:rPr>
              <a:t>Our corpus is far from “final”. What we have presented is </a:t>
            </a:r>
            <a:r>
              <a:rPr lang="mt-MT" b="1" dirty="0" smtClean="0">
                <a:solidFill>
                  <a:schemeClr val="accent1"/>
                </a:solidFill>
              </a:rPr>
              <a:t>work in progress</a:t>
            </a:r>
            <a:r>
              <a:rPr lang="mt-MT" dirty="0" smtClean="0">
                <a:solidFill>
                  <a:schemeClr val="accent1"/>
                </a:solidFill>
              </a:rPr>
              <a:t>. But it is already available and can be used.</a:t>
            </a:r>
          </a:p>
          <a:p>
            <a:endParaRPr lang="mt-MT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Join us!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mt-MT" dirty="0" smtClean="0"/>
              <a:t>Go to </a:t>
            </a:r>
            <a:r>
              <a:rPr lang="mt-MT" b="1" dirty="0" smtClean="0"/>
              <a:t>mlrs.research.um.edu.mt</a:t>
            </a:r>
          </a:p>
          <a:p>
            <a:endParaRPr lang="mt-MT" b="1" dirty="0" smtClean="0"/>
          </a:p>
          <a:p>
            <a:r>
              <a:rPr lang="mt-MT" dirty="0" smtClean="0"/>
              <a:t>Send a request to </a:t>
            </a:r>
            <a:r>
              <a:rPr lang="mt-MT" b="1" dirty="0" smtClean="0">
                <a:hlinkClick r:id="rId2"/>
              </a:rPr>
              <a:t>mlrs.request@gmail.com</a:t>
            </a:r>
            <a:r>
              <a:rPr lang="mt-MT" b="1" dirty="0" smtClean="0"/>
              <a:t> </a:t>
            </a:r>
            <a:r>
              <a:rPr lang="mt-MT" dirty="0" smtClean="0"/>
              <a:t>to create a user account.</a:t>
            </a:r>
          </a:p>
          <a:p>
            <a:endParaRPr lang="mt-MT" dirty="0" smtClean="0"/>
          </a:p>
          <a:p>
            <a:r>
              <a:rPr lang="mt-MT" b="1" dirty="0" smtClean="0"/>
              <a:t>Contribute!</a:t>
            </a:r>
          </a:p>
          <a:p>
            <a:pPr lvl="1"/>
            <a:r>
              <a:rPr lang="mt-MT" dirty="0" smtClean="0"/>
              <a:t>We are going to create an online facility for people to contribute texts.</a:t>
            </a:r>
          </a:p>
          <a:p>
            <a:pPr lvl="1"/>
            <a:r>
              <a:rPr lang="mt-MT" dirty="0" smtClean="0"/>
              <a:t>We are interested in Maltese texts of any kind</a:t>
            </a:r>
          </a:p>
          <a:p>
            <a:pPr lvl="2"/>
            <a:r>
              <a:rPr lang="mt-MT" dirty="0" smtClean="0"/>
              <a:t>Email</a:t>
            </a:r>
          </a:p>
          <a:p>
            <a:pPr lvl="2"/>
            <a:r>
              <a:rPr lang="mt-MT" dirty="0" smtClean="0"/>
              <a:t>Blog</a:t>
            </a:r>
          </a:p>
          <a:p>
            <a:pPr lvl="2"/>
            <a:r>
              <a:rPr lang="mt-MT" dirty="0" smtClean="0"/>
              <a:t>Literature</a:t>
            </a:r>
          </a:p>
          <a:p>
            <a:pPr lvl="2"/>
            <a:r>
              <a:rPr lang="mt-MT" dirty="0" smtClean="0"/>
              <a:t>Academic work (including student theses, assignments...)</a:t>
            </a:r>
          </a:p>
          <a:p>
            <a:pPr lvl="1"/>
            <a:r>
              <a:rPr lang="mt-MT" dirty="0" smtClean="0"/>
              <a:t>We will shortly be announcing this. Help us make this a better resource.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2132856"/>
            <a:ext cx="7772400" cy="23412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mt-MT" sz="4000" dirty="0" smtClean="0"/>
              <a:t>Researchers have nothing to lose but their intuitions. </a:t>
            </a:r>
          </a:p>
          <a:p>
            <a:pPr algn="ctr">
              <a:buNone/>
            </a:pPr>
            <a:r>
              <a:rPr lang="mt-MT" sz="4000" dirty="0" smtClean="0"/>
              <a:t>Linguists of all persuasions unite!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What’s a corpus useful for?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Autofit/>
          </a:bodyPr>
          <a:lstStyle/>
          <a:p>
            <a:r>
              <a:rPr lang="mt-MT" sz="1800" dirty="0" smtClean="0"/>
              <a:t>A couple of example research questions:</a:t>
            </a:r>
          </a:p>
          <a:p>
            <a:pPr lvl="1"/>
            <a:endParaRPr lang="mt-MT" sz="1800" dirty="0" smtClean="0"/>
          </a:p>
          <a:p>
            <a:pPr lvl="1">
              <a:spcAft>
                <a:spcPts val="1200"/>
              </a:spcAft>
            </a:pPr>
            <a:r>
              <a:rPr lang="mt-MT" sz="1800" dirty="0" smtClean="0"/>
              <a:t>What are the terms that characterise Maltese legal discourse, and are specific to its register?</a:t>
            </a:r>
          </a:p>
          <a:p>
            <a:pPr lvl="1">
              <a:spcAft>
                <a:spcPts val="1200"/>
              </a:spcAft>
            </a:pPr>
            <a:r>
              <a:rPr lang="mt-MT" sz="1800" dirty="0" smtClean="0"/>
              <a:t>How many noun derivations are there that end in </a:t>
            </a:r>
            <a:r>
              <a:rPr lang="mt-MT" sz="1800" i="1" dirty="0" smtClean="0"/>
              <a:t>–ar</a:t>
            </a:r>
            <a:r>
              <a:rPr lang="mt-MT" sz="1800" dirty="0" smtClean="0"/>
              <a:t> (</a:t>
            </a:r>
            <a:r>
              <a:rPr lang="mt-MT" sz="1800" i="1" dirty="0" smtClean="0"/>
              <a:t>irmonkar</a:t>
            </a:r>
            <a:r>
              <a:rPr lang="mt-MT" sz="1800" dirty="0" smtClean="0"/>
              <a:t>...) or –</a:t>
            </a:r>
            <a:r>
              <a:rPr lang="mt-MT" sz="1800" i="1" dirty="0" smtClean="0"/>
              <a:t>zjoni</a:t>
            </a:r>
            <a:r>
              <a:rPr lang="mt-MT" sz="1800" dirty="0" smtClean="0"/>
              <a:t> (prenotazzjoni...)?</a:t>
            </a:r>
          </a:p>
          <a:p>
            <a:pPr lvl="1">
              <a:spcAft>
                <a:spcPts val="1200"/>
              </a:spcAft>
            </a:pPr>
            <a:r>
              <a:rPr lang="mt-MT" sz="1800" dirty="0" smtClean="0"/>
              <a:t>What is the difference in meaning between </a:t>
            </a:r>
            <a:r>
              <a:rPr lang="mt-MT" sz="1800" i="1" dirty="0" smtClean="0"/>
              <a:t>żgħir</a:t>
            </a:r>
            <a:r>
              <a:rPr lang="mt-MT" sz="1800" dirty="0" smtClean="0"/>
              <a:t> and </a:t>
            </a:r>
            <a:r>
              <a:rPr lang="mt-MT" sz="1800" i="1" dirty="0" smtClean="0"/>
              <a:t>ċkejken</a:t>
            </a:r>
            <a:r>
              <a:rPr lang="mt-MT" sz="1800" dirty="0" smtClean="0"/>
              <a:t>?</a:t>
            </a:r>
          </a:p>
          <a:p>
            <a:pPr lvl="1">
              <a:spcAft>
                <a:spcPts val="1200"/>
              </a:spcAft>
            </a:pPr>
            <a:r>
              <a:rPr lang="mt-MT" sz="1800" dirty="0" smtClean="0"/>
              <a:t>What words rhyme with </a:t>
            </a:r>
            <a:r>
              <a:rPr lang="mt-MT" sz="1800" i="1" dirty="0" smtClean="0"/>
              <a:t>kolonna</a:t>
            </a:r>
            <a:r>
              <a:rPr lang="mt-MT" sz="1800" dirty="0" smtClean="0"/>
              <a:t>?</a:t>
            </a:r>
          </a:p>
          <a:p>
            <a:pPr lvl="1">
              <a:spcAft>
                <a:spcPts val="1200"/>
              </a:spcAft>
            </a:pPr>
            <a:r>
              <a:rPr lang="mt-MT" sz="1800" dirty="0" smtClean="0"/>
              <a:t>How many words can I find with the root </a:t>
            </a:r>
            <a:r>
              <a:rPr lang="mt-MT" sz="1800" i="1" dirty="0" smtClean="0"/>
              <a:t>k-t-b</a:t>
            </a:r>
            <a:r>
              <a:rPr lang="mt-MT" sz="1800" dirty="0" smtClean="0"/>
              <a:t> and what is their frequency?</a:t>
            </a:r>
          </a:p>
          <a:p>
            <a:pPr lvl="1">
              <a:spcAft>
                <a:spcPts val="1200"/>
              </a:spcAft>
            </a:pPr>
            <a:r>
              <a:rPr lang="mt-MT" sz="1800" dirty="0" smtClean="0"/>
              <a:t>Does the verb </a:t>
            </a:r>
            <a:r>
              <a:rPr lang="mt-MT" sz="1800" i="1" dirty="0" smtClean="0"/>
              <a:t>ikklirja</a:t>
            </a:r>
            <a:r>
              <a:rPr lang="mt-MT" sz="1800" dirty="0" smtClean="0"/>
              <a:t> tend to occur in transitive or intransitive constructions?</a:t>
            </a:r>
          </a:p>
          <a:p>
            <a:endParaRPr lang="mt-MT" sz="1800" dirty="0" smtClean="0"/>
          </a:p>
          <a:p>
            <a:r>
              <a:rPr lang="mt-MT" sz="1800" dirty="0" smtClean="0"/>
              <a:t>(We’ll come back to these later)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The corpus as it currently stands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/>
          </a:bodyPr>
          <a:lstStyle/>
          <a:p>
            <a:r>
              <a:rPr lang="mt-MT" dirty="0" smtClean="0"/>
              <a:t>Large collection of texts, collected </a:t>
            </a:r>
            <a:r>
              <a:rPr lang="mt-MT" b="1" dirty="0" smtClean="0"/>
              <a:t>opportunistically</a:t>
            </a:r>
            <a:r>
              <a:rPr lang="mt-MT" dirty="0" smtClean="0"/>
              <a:t>.</a:t>
            </a:r>
          </a:p>
          <a:p>
            <a:endParaRPr lang="mt-MT" dirty="0" smtClean="0"/>
          </a:p>
          <a:p>
            <a:r>
              <a:rPr lang="mt-MT" dirty="0" smtClean="0"/>
              <a:t>I.e. No attempt to collect data that is “balanced” or “statistically representative” of the distribution of genres in Maltese.</a:t>
            </a:r>
          </a:p>
          <a:p>
            <a:endParaRPr lang="mt-MT" dirty="0" smtClean="0"/>
          </a:p>
          <a:p>
            <a:r>
              <a:rPr lang="mt-MT" dirty="0" smtClean="0"/>
              <a:t>However, our aim is to expand each section of the corpus (each “sub-corpus”) significantly.</a:t>
            </a:r>
          </a:p>
          <a:p>
            <a:endParaRPr lang="mt-MT" dirty="0" smtClean="0"/>
          </a:p>
          <a:p>
            <a:pPr>
              <a:buNone/>
            </a:pPr>
            <a:r>
              <a:rPr lang="mt-MT" dirty="0" smtClean="0"/>
              <a:t>	</a:t>
            </a:r>
            <a:endParaRPr lang="mt-MT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mt-MT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 smtClean="0"/>
              <a:t>Sub-corpora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t-MT" dirty="0" smtClean="0"/>
              <a:t>	Academic text		 94k</a:t>
            </a:r>
          </a:p>
          <a:p>
            <a:pPr>
              <a:buNone/>
            </a:pPr>
            <a:r>
              <a:rPr lang="mt-MT" dirty="0" smtClean="0"/>
              <a:t>	Legal text			 </a:t>
            </a:r>
            <a:r>
              <a:rPr lang="en-GB" dirty="0" smtClean="0"/>
              <a:t>6</a:t>
            </a:r>
            <a:r>
              <a:rPr lang="mt-MT" dirty="0" smtClean="0"/>
              <a:t>.1m</a:t>
            </a:r>
          </a:p>
          <a:p>
            <a:pPr>
              <a:buNone/>
            </a:pPr>
            <a:r>
              <a:rPr lang="mt-MT" dirty="0" smtClean="0"/>
              <a:t>	Literature/crit		 488k</a:t>
            </a:r>
          </a:p>
          <a:p>
            <a:pPr>
              <a:buNone/>
            </a:pPr>
            <a:r>
              <a:rPr lang="mt-MT" dirty="0" smtClean="0"/>
              <a:t>	Parliamentary debates	</a:t>
            </a:r>
            <a:r>
              <a:rPr lang="en-GB" dirty="0" smtClean="0"/>
              <a:t> 4</a:t>
            </a:r>
            <a:r>
              <a:rPr lang="mt-MT" dirty="0" smtClean="0"/>
              <a:t>7m</a:t>
            </a:r>
          </a:p>
          <a:p>
            <a:pPr>
              <a:buNone/>
            </a:pPr>
            <a:r>
              <a:rPr lang="mt-MT" dirty="0" smtClean="0"/>
              <a:t>	Press			 </a:t>
            </a:r>
            <a:r>
              <a:rPr lang="en-GB" dirty="0" smtClean="0"/>
              <a:t>3</a:t>
            </a:r>
            <a:r>
              <a:rPr lang="mt-MT" dirty="0" smtClean="0"/>
              <a:t>2m</a:t>
            </a:r>
          </a:p>
          <a:p>
            <a:pPr>
              <a:buNone/>
            </a:pPr>
            <a:r>
              <a:rPr lang="mt-MT" dirty="0" smtClean="0"/>
              <a:t>	Speeches			 18k</a:t>
            </a:r>
          </a:p>
          <a:p>
            <a:pPr>
              <a:buNone/>
            </a:pPr>
            <a:r>
              <a:rPr lang="mt-MT" dirty="0" smtClean="0"/>
              <a:t>	Web texts (blogs etc)	</a:t>
            </a:r>
            <a:r>
              <a:rPr lang="en-GB" dirty="0" smtClean="0"/>
              <a:t> 1</a:t>
            </a:r>
            <a:r>
              <a:rPr lang="mt-MT" dirty="0" smtClean="0"/>
              <a:t>3m</a:t>
            </a:r>
          </a:p>
          <a:p>
            <a:pPr>
              <a:buNone/>
            </a:pPr>
            <a:endParaRPr lang="mt-MT" dirty="0" smtClean="0"/>
          </a:p>
          <a:p>
            <a:pPr>
              <a:buNone/>
            </a:pPr>
            <a:r>
              <a:rPr lang="mt-MT" b="1" dirty="0" smtClean="0">
                <a:solidFill>
                  <a:schemeClr val="accent1"/>
                </a:solidFill>
              </a:rPr>
              <a:t>	Total			&gt;99 million tokens</a:t>
            </a:r>
          </a:p>
          <a:p>
            <a:pPr>
              <a:buNone/>
            </a:pPr>
            <a:endParaRPr lang="mt-MT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554</TotalTime>
  <Words>2512</Words>
  <Application>Microsoft Macintosh PowerPoint</Application>
  <PresentationFormat>On-screen Show (4:3)</PresentationFormat>
  <Paragraphs>483</Paragraphs>
  <Slides>68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Equity</vt:lpstr>
      <vt:lpstr>Maltese in the digital age Developing electronic resources</vt:lpstr>
      <vt:lpstr>First things first</vt:lpstr>
      <vt:lpstr>Outline</vt:lpstr>
      <vt:lpstr>Part 1</vt:lpstr>
      <vt:lpstr>Part 2</vt:lpstr>
      <vt:lpstr>MLRS</vt:lpstr>
      <vt:lpstr>What’s a corpus useful for?</vt:lpstr>
      <vt:lpstr>The corpus as it currently stands</vt:lpstr>
      <vt:lpstr>Sub-corpora</vt:lpstr>
      <vt:lpstr>Is that enough?</vt:lpstr>
      <vt:lpstr>How the corpus is built</vt:lpstr>
      <vt:lpstr>How the corpus is built</vt:lpstr>
      <vt:lpstr>How the corpus is built</vt:lpstr>
      <vt:lpstr>Example: text from the internet</vt:lpstr>
      <vt:lpstr>Example: web pages</vt:lpstr>
      <vt:lpstr>Example: web pages</vt:lpstr>
      <vt:lpstr>Example: web pages</vt:lpstr>
      <vt:lpstr>Example: web pages</vt:lpstr>
      <vt:lpstr>Example: web pages</vt:lpstr>
      <vt:lpstr>Processing text after download</vt:lpstr>
      <vt:lpstr>Processing text after download</vt:lpstr>
      <vt:lpstr>Processing text after download</vt:lpstr>
      <vt:lpstr>What a corpus text looks like</vt:lpstr>
      <vt:lpstr>The point of this</vt:lpstr>
      <vt:lpstr>Part 3</vt:lpstr>
      <vt:lpstr>http://mlrs.research.um.edu.mt</vt:lpstr>
      <vt:lpstr>The corpus interface</vt:lpstr>
      <vt:lpstr>The corpus interface</vt:lpstr>
      <vt:lpstr>The corpus interface</vt:lpstr>
      <vt:lpstr>The corpus interface</vt:lpstr>
      <vt:lpstr>The corpus interface</vt:lpstr>
      <vt:lpstr>Query and searching</vt:lpstr>
      <vt:lpstr>Back to our initial examples</vt:lpstr>
      <vt:lpstr>Part 4</vt:lpstr>
      <vt:lpstr>Tool 1: Adding linguistic annotation</vt:lpstr>
      <vt:lpstr>Tool 1: Part of Speech Tagging</vt:lpstr>
      <vt:lpstr>Tool 1: Part of Speech Tagging</vt:lpstr>
      <vt:lpstr>Tool 1: Part of Speech Tagging</vt:lpstr>
      <vt:lpstr>Tool 1: Part of Speech Tagging</vt:lpstr>
      <vt:lpstr>Tool 1: How does it work?</vt:lpstr>
      <vt:lpstr>Tool 1: How does it work?</vt:lpstr>
      <vt:lpstr>Tool 1: Current performance</vt:lpstr>
      <vt:lpstr>Tool 2: spell checking</vt:lpstr>
      <vt:lpstr>Tool 2: The simplest version</vt:lpstr>
      <vt:lpstr>Tool 2: The simplest version</vt:lpstr>
      <vt:lpstr>Tool 2: The simplest version</vt:lpstr>
      <vt:lpstr>Tool 2: The simplest version</vt:lpstr>
      <vt:lpstr>Tool 2: A slight variation</vt:lpstr>
      <vt:lpstr>Tool 2: A slight variation</vt:lpstr>
      <vt:lpstr>Tool 2: A much more interesting variation</vt:lpstr>
      <vt:lpstr>Here’s a really cool application</vt:lpstr>
      <vt:lpstr>Even real mistakes depend on context</vt:lpstr>
      <vt:lpstr>Even real mistakes depend on context</vt:lpstr>
      <vt:lpstr>How this works</vt:lpstr>
      <vt:lpstr>How this works</vt:lpstr>
      <vt:lpstr>How this model is built</vt:lpstr>
      <vt:lpstr>How this model is built</vt:lpstr>
      <vt:lpstr>So what we’re trying to do is...</vt:lpstr>
      <vt:lpstr>A slight problem</vt:lpstr>
      <vt:lpstr>Tool 3: Morphological analysis and generation</vt:lpstr>
      <vt:lpstr>Tool 3: Morphological analysis and generation</vt:lpstr>
      <vt:lpstr>Tool 3: Morphological analysis and generation</vt:lpstr>
      <vt:lpstr>Part 5</vt:lpstr>
      <vt:lpstr>Main conclusions</vt:lpstr>
      <vt:lpstr>Main conclusions</vt:lpstr>
      <vt:lpstr>Main conclusions</vt:lpstr>
      <vt:lpstr>Join us!</vt:lpstr>
      <vt:lpstr>Slide 68</vt:lpstr>
    </vt:vector>
  </TitlesOfParts>
  <Company>University of Aberdeen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Is-server “MLRS”</dc:title>
  <dc:creator>Albert Gatt</dc:creator>
  <cp:lastModifiedBy>Claudia Borg</cp:lastModifiedBy>
  <cp:revision>31</cp:revision>
  <dcterms:created xsi:type="dcterms:W3CDTF">2011-06-03T20:00:28Z</dcterms:created>
  <dcterms:modified xsi:type="dcterms:W3CDTF">2011-06-04T00:30:19Z</dcterms:modified>
</cp:coreProperties>
</file>